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9" r:id="rId4"/>
    <p:sldId id="266" r:id="rId5"/>
    <p:sldId id="267" r:id="rId6"/>
    <p:sldId id="258" r:id="rId7"/>
    <p:sldId id="261" r:id="rId8"/>
    <p:sldId id="260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9" r:id="rId18"/>
    <p:sldId id="280" r:id="rId19"/>
    <p:sldId id="281" r:id="rId20"/>
    <p:sldId id="282" r:id="rId21"/>
    <p:sldId id="283" r:id="rId22"/>
    <p:sldId id="284" r:id="rId23"/>
    <p:sldId id="312" r:id="rId24"/>
    <p:sldId id="316" r:id="rId25"/>
    <p:sldId id="285" r:id="rId26"/>
    <p:sldId id="286" r:id="rId27"/>
    <p:sldId id="287" r:id="rId28"/>
    <p:sldId id="276" r:id="rId29"/>
    <p:sldId id="313" r:id="rId30"/>
    <p:sldId id="277" r:id="rId31"/>
    <p:sldId id="310" r:id="rId32"/>
    <p:sldId id="311" r:id="rId33"/>
    <p:sldId id="298" r:id="rId34"/>
    <p:sldId id="278" r:id="rId35"/>
    <p:sldId id="300" r:id="rId36"/>
    <p:sldId id="288" r:id="rId37"/>
    <p:sldId id="301" r:id="rId38"/>
    <p:sldId id="289" r:id="rId39"/>
    <p:sldId id="302" r:id="rId40"/>
    <p:sldId id="314" r:id="rId41"/>
    <p:sldId id="290" r:id="rId42"/>
    <p:sldId id="303" r:id="rId43"/>
    <p:sldId id="262" r:id="rId44"/>
    <p:sldId id="291" r:id="rId45"/>
    <p:sldId id="315" r:id="rId46"/>
    <p:sldId id="304" r:id="rId47"/>
    <p:sldId id="292" r:id="rId48"/>
    <p:sldId id="305" r:id="rId49"/>
    <p:sldId id="293" r:id="rId50"/>
    <p:sldId id="306" r:id="rId51"/>
    <p:sldId id="294" r:id="rId52"/>
    <p:sldId id="307" r:id="rId53"/>
    <p:sldId id="295" r:id="rId54"/>
    <p:sldId id="308" r:id="rId55"/>
    <p:sldId id="296" r:id="rId56"/>
    <p:sldId id="309" r:id="rId57"/>
    <p:sldId id="317" r:id="rId58"/>
    <p:sldId id="318" r:id="rId59"/>
    <p:sldId id="319" r:id="rId60"/>
    <p:sldId id="297" r:id="rId61"/>
    <p:sldId id="263" r:id="rId62"/>
    <p:sldId id="265" r:id="rId63"/>
    <p:sldId id="264" r:id="rId6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91E"/>
    <a:srgbClr val="F54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2299E-F616-4BF0-8BC7-EA2A1F7504BC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58596-3E95-4241-AFD3-ED038697FB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66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58596-3E95-4241-AFD3-ED038697FBD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1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2C316-0242-EBFC-1AD7-9192E7D92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D12E45-DB02-DACB-A0D8-D5EC8ACAE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4D4DBE-C006-320A-A297-A1559FF71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8DC098-642E-E134-F77F-ADEFBD62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29DC46-C36B-FC65-FE6C-99554860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85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1227B-9D7B-C242-E3DD-613C8B9E9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498FDD9-8FBB-69F7-4E87-1DD68803A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B006A2-C3A0-529D-09BF-7C26A09A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0BD162-F47C-2B10-CA7C-660D6C5E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00C499-48DF-061E-40E9-1163A2245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699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9B42F5-8CCB-1516-07ED-603223347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C16C254-158A-5D14-E937-84197CFE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8E6AA1-FEC8-BDDA-60F4-96BD263F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CA54BD-B060-8C0C-6AF8-151BE1D5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30B048-4545-2FC0-04F5-AA461BCD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68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56E21-E32E-1361-C4E6-F28B3AD6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56C42E-0101-B6EB-1482-FBB1E6A5F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F3AC6A-753B-2DC5-653E-69EEF32E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7790A6-17E3-7994-C753-4F4F5E4A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80ECA-89EF-8CF0-DC00-AB0E989D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43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DCEEA-4778-007D-559E-7DF137A2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4B85D0-B3E6-D4F4-5030-FE13B6651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61BD73-E099-A703-0BE1-E9728AA0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8B28A5-A869-B53C-4997-F9B5B4EB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2B0FBA-E742-3756-8592-152F1222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9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56FAE-593F-19BA-509B-D8320DFDA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E759B2-8B73-884D-09BA-9DB000D3E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FDFAB8-7E2E-8965-1C7A-14A2AA3A8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698BFC-7AC2-338C-AA41-63F35AF71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E5C647-B5BC-0D48-7E7D-689171E8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F4B67B-AAAA-0E42-7138-499CEED71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28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16877-73B9-46B4-C221-DB2A45B5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227149-04B9-D447-6580-D1FF2AE88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042C00-AE1B-0C89-0600-4077421E2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1E50A-E9DB-B0E3-35A5-8E01E5B2C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96E5957-BD0D-B4E3-4C41-2468FE5E9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38F06C8-9CD5-FD28-D399-6B2ACF97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C2E0C2B-AA0B-2FF4-CBD1-713979B8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82D385D-C679-51FC-5559-1BFDD619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00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5E499-32BF-1A78-1602-4ADCBACE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0B4B01-745A-A0FE-2CB1-03BB3869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AA82403-A761-6A99-C829-B4320DA8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9E9EE3-7AC7-B333-5C8D-AF3B7F02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1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1FDBF34-9306-BBCC-20DC-52C9E0441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C93E7C6-2DEF-951C-F7B9-6D8205B6D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ABBCDAB-7B67-88E6-39D2-D989105F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49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75610-FC86-D7A4-8085-99C99A3C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B64B82-4482-F81E-5BBD-B777F8861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363299-E945-B9E0-BB8D-AD7376AB1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2BFEBE9-6FC0-0405-7B2E-0821C556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5ACC2F-CACB-EF0D-B334-4F1E4107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06954E-1950-FF45-2DA1-3D7FD647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184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8F3183-FD93-2195-B0C0-2C7CAE69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830A96C-CD67-A31F-0D87-D3773D1E6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925291-4CBA-D455-3D18-A39C563CD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9F2138-C451-6A93-EA3D-E997073D1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A23312-58BC-0E90-92D3-BBEB0AD2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0D00AC-A103-D5D1-FB92-7C10B78E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45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D911F15-8B62-E859-7A96-05801EE7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08241F-28F2-D092-2467-9F2F87A15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7AF36C-C0BA-7BEC-4016-030CF6278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81F4F2-AAE3-43A6-8398-62DEC63BC6B0}" type="datetimeFigureOut">
              <a:rPr lang="pt-BR" smtClean="0"/>
              <a:t>10/04/2025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AC60B9-39D8-B41A-ACAF-E96C69EF8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414F1-C549-3DC3-F383-CAC2ED226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2F1455-FD6B-442C-8CA2-B4D6E91FA3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19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escred.com.b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escred.com.b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nescred.com.br/" TargetMode="Externa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5ABB674A-2286-96BA-95DA-31AE83A0A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06FABB8-EAAA-9A59-1655-2ABF534B6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53" y="2608284"/>
            <a:ext cx="4323294" cy="1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16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92A7B-C9AF-DD61-D617-666D2DF0A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53016A87-A42B-9819-41CC-3F4105DA0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FB32333-FF9C-3616-8746-E54A6A87754B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8A49568-F7D1-932A-544A-AE89272AC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386" y="1771650"/>
            <a:ext cx="9221487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7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20C6-1776-71C6-9743-80477C3A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4BE84969-85F1-7A4E-FCAA-88D82DC87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6D016DF-9DCF-FF51-A92A-A98DEB7B65D6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8D8A37-00F9-74E8-6F26-07EB4FE5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23" y="1783079"/>
            <a:ext cx="9412013" cy="50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7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FE89-0719-5ECC-C793-D25153F57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7E01D455-B389-7407-3D70-879460CBA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6B5837F-DE1C-EDD1-210B-06E56104022E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B10B09-3C4B-BD54-A089-769CC3679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452" y="1778929"/>
            <a:ext cx="8799093" cy="507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7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0FACB-7FF7-33A1-D9DF-4217E6004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756E158F-08BB-92CD-8864-EA5DD1DFE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AEB1C80-9B43-5F31-FEF2-B2E2B2FD513C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2F5D67-DA3B-73A0-2CC0-C1EF4FB14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548" y="1766242"/>
            <a:ext cx="8732901" cy="50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6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77705-B06E-9CF7-5240-A2F69B32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0F50425D-FE76-3F61-DB24-218A710CE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1FA16DC-C9C3-679B-ECBC-4A90A6ACF8D8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478681-DF9A-C868-30AA-542BE9887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92" y="1783080"/>
            <a:ext cx="8885614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8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87722-D22D-E4C2-8F7C-0017F45DB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454A92C4-3699-285A-C518-8B76304E2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AB5234F-6EEC-CE8E-22DC-F44378106B50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F71186-48CB-53EC-CC1C-8D422F9C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976" y="1685627"/>
            <a:ext cx="8790045" cy="517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15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4BF77-CA01-6306-331F-BA7F8CE90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BB4289CF-F9F3-2F22-862F-4618307DF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017EC02-C04F-A341-95B8-0C1EF07F3A63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5BB9D6-8747-8995-BCD2-6CEE2103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214" y="1741515"/>
            <a:ext cx="8885569" cy="51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1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5C2A7-61D3-69CF-89B5-EA43B5AEA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D92A904C-15E4-2DA4-442C-825FE5F72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A0A19A3-6D37-E94F-CD72-A520FFCF7129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8661E3-7EC4-829F-2A74-11CF239F0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46" y="1685627"/>
            <a:ext cx="9051305" cy="521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1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68F6-940A-06F3-E628-B54052B2E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16D6ED7F-652C-93EC-956D-62295113C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41A4C19-D9F1-7797-0E0E-8FAC7C73B93F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99F6CEC-C5BC-C946-48FD-CB419C481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11" y="1753354"/>
            <a:ext cx="9659178" cy="5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34EB1-F256-2451-EC98-234377F4E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AF6E71C6-6AEA-CA2F-FEBD-CA76305A1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2D51FD4-EBD4-3DA4-9741-389F3F436E92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B0029B-2EF1-CCF0-59D0-5271D06C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454" y="1725931"/>
            <a:ext cx="9811089" cy="51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3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6BECE-4A03-F2F8-DAB2-0C63FD908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FD43B3F-0D99-D753-3E5B-A374FF92E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73826B1-C4E4-1AF4-0080-8FF2CCC88DBF}"/>
              </a:ext>
            </a:extLst>
          </p:cNvPr>
          <p:cNvSpPr txBox="1"/>
          <p:nvPr/>
        </p:nvSpPr>
        <p:spPr>
          <a:xfrm>
            <a:off x="336885" y="625106"/>
            <a:ext cx="114901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solidFill>
                  <a:srgbClr val="F54614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ASSEMBLEIA GERAL ORDINÁRIA E EXTRAORDINÁRIA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37E344C-4B6F-50C8-011A-2EEB7CA26056}"/>
              </a:ext>
            </a:extLst>
          </p:cNvPr>
          <p:cNvSpPr txBox="1"/>
          <p:nvPr/>
        </p:nvSpPr>
        <p:spPr>
          <a:xfrm>
            <a:off x="1794711" y="2740787"/>
            <a:ext cx="86025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5200" b="1">
                <a:solidFill>
                  <a:srgbClr val="F546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0" dirty="0">
                <a:latin typeface="Avenir Next LT Pro" panose="020B0504020202020204" pitchFamily="34" charset="0"/>
              </a:rPr>
              <a:t>15/04/2025</a:t>
            </a:r>
          </a:p>
          <a:p>
            <a:r>
              <a:rPr lang="pt-BR" b="0" dirty="0">
                <a:latin typeface="Avenir Next LT Pro" panose="020B0504020202020204" pitchFamily="34" charset="0"/>
              </a:rPr>
              <a:t>1ª convocação: 7h</a:t>
            </a:r>
          </a:p>
          <a:p>
            <a:r>
              <a:rPr lang="pt-BR" b="0" dirty="0">
                <a:latin typeface="Avenir Next LT Pro" panose="020B0504020202020204" pitchFamily="34" charset="0"/>
              </a:rPr>
              <a:t>2ª convocação: 8h</a:t>
            </a:r>
          </a:p>
          <a:p>
            <a:r>
              <a:rPr lang="pt-BR" b="0" dirty="0">
                <a:latin typeface="Avenir Next LT Pro" panose="020B0504020202020204" pitchFamily="34" charset="0"/>
              </a:rPr>
              <a:t>3ª convocação: 9h</a:t>
            </a:r>
          </a:p>
        </p:txBody>
      </p:sp>
    </p:spTree>
    <p:extLst>
      <p:ext uri="{BB962C8B-B14F-4D97-AF65-F5344CB8AC3E}">
        <p14:creationId xmlns:p14="http://schemas.microsoft.com/office/powerpoint/2010/main" val="118416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27F3B-B6FB-744A-B1CC-576794C30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F0FC4F14-49E8-367C-88C3-814633367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B259074-D9C4-7AF5-90C9-64FC88003B21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F8FC36-E66E-E7B1-9DAA-4DB75A74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46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986B1-B2F4-ECD1-5CAD-B76EE593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4FC2EC59-7045-9271-12D5-04271BBD0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B6664E8-9AB0-33B4-83D9-B9DDB7B43EB4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4DF55DE-DF0B-1644-1DBE-C8B83E56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F013A-8F2F-9253-54D2-BC30558EE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692E4CFA-4DFE-C268-9AD4-536778833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C6C369E-0432-2394-D489-0813DC3F4620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7AC738-24D0-918A-315F-C206436C9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07"/>
            <a:ext cx="12191999" cy="685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85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38685-A709-3B6E-0E69-65F08F20D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C8AA327A-D807-A666-8DF5-FD69C7995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D4F552F-BD4F-15DA-5BF5-6A24AFE3963B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 – AÇÕES REALIZADAS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AD5432-121A-C1B9-8400-B4A61E469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3" y="2067188"/>
            <a:ext cx="5260228" cy="29379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D27C98-D3F5-E196-3261-623F9EFAC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522" y="3555813"/>
            <a:ext cx="5669788" cy="30723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039E40E-B845-06EF-4219-7B19C5C5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912" y="2026751"/>
            <a:ext cx="5487808" cy="29321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2170173-8780-D879-B2FF-4B577896D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924" y="2686051"/>
            <a:ext cx="6309525" cy="34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2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C39B3-563D-88B1-07B7-B41A51141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1CA283C1-B9DC-2DD7-0C07-CCE7FA0C2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4E6D891-EA0B-2A96-2506-EC062D72BE23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 – AÇÕES REALIZADAS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67BDF7-4116-A5E8-9164-7ABA61893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76"/>
          <a:stretch/>
        </p:blipFill>
        <p:spPr>
          <a:xfrm>
            <a:off x="1453262" y="2183130"/>
            <a:ext cx="928547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7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F7385-97A9-2219-8C58-9C12B9DA8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AC950B34-819D-835F-9BDE-3F4FEF4B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081AB93-5B07-D613-1DFF-9F681501392F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69E134-94AA-5B12-DF2F-5435737E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8762"/>
            <a:ext cx="12191998" cy="687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35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CECE5-F82D-4A1D-2726-E6361DF90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E380F83D-31A2-C2A3-97D2-8B9D1C1E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7AE56F1-5D11-95A8-C3A3-49CF525D94C6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BA1219-B331-5E91-8B8A-31FFEA79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03" y="1880852"/>
            <a:ext cx="8173591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6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7875-1527-B8B2-25D7-8328F0485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FBDEE4E0-6847-3933-C446-673763165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C36C6BB-A317-BACB-6D6B-B1D292FC4579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07ABA7-2D0A-4C45-DBB5-93750C3B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56" y="1854184"/>
            <a:ext cx="8135485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76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95E01-9812-8E0C-9A8E-6EF3420D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17EF52A7-A63C-FCE4-07FF-82F44A7B2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0DA267A-D342-E01A-B63C-549E66C81694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82F058-8416-9EF4-C7D6-F11D9E06B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440" y="1846554"/>
            <a:ext cx="8183117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60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3D0AF-303C-4ED6-F83F-2676E465B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D2C94D04-1407-F53D-51A5-C1559DDD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CFE6F74-4948-F757-FF88-9200C12825EB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0EAC00-0F8C-5E0B-5C92-C04CE1E00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81" y="1842738"/>
            <a:ext cx="9745435" cy="50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0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978EB-340D-6763-BC20-1A133EA8B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17917596-B01C-023F-EFF8-D89614519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586C153-E027-EADE-26D9-D3E9DA2B651C}"/>
              </a:ext>
            </a:extLst>
          </p:cNvPr>
          <p:cNvSpPr txBox="1"/>
          <p:nvPr/>
        </p:nvSpPr>
        <p:spPr>
          <a:xfrm>
            <a:off x="982578" y="989036"/>
            <a:ext cx="657821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6A55A8-8265-C956-696F-2E22DA6E09BC}"/>
              </a:ext>
            </a:extLst>
          </p:cNvPr>
          <p:cNvSpPr txBox="1"/>
          <p:nvPr/>
        </p:nvSpPr>
        <p:spPr>
          <a:xfrm>
            <a:off x="982578" y="2069164"/>
            <a:ext cx="102268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Registro meus agradecimentos pela confiança depositada na Cooperativa Nescred durante seus 55 anos de história!</a:t>
            </a:r>
          </a:p>
          <a:p>
            <a:endParaRPr lang="pt-BR" sz="22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Marcar uma história tão longínqua com a participação nos mais variados sonhos de seus cooperados, é digno de reconhecimento!</a:t>
            </a:r>
          </a:p>
          <a:p>
            <a:endParaRPr lang="pt-BR" sz="22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Agradeço aos cooperados pela confiança, a equipe de colaboradores pelo comprometimento e dedicação e aos Conselheiros e Diretores pela oportunidade de fazer parte de um movimento cooperativo que transforma vidas!</a:t>
            </a:r>
          </a:p>
          <a:p>
            <a:endParaRPr lang="pt-BR" sz="22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0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94DD-1B56-C4CE-C169-1D7BFDC39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DEFF955F-F6DE-5579-FB01-EDCA5CDBC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CA83BA8-9ECC-93BC-6E7A-F556DDAC0506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C3DFE3B-14B5-A8C2-75A3-762F98D81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18" y="2382983"/>
            <a:ext cx="10128963" cy="29662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3E9C22F-3D6E-5A0F-A6AC-4BDDD1294531}"/>
              </a:ext>
            </a:extLst>
          </p:cNvPr>
          <p:cNvSpPr txBox="1"/>
          <p:nvPr/>
        </p:nvSpPr>
        <p:spPr>
          <a:xfrm>
            <a:off x="3549013" y="5688121"/>
            <a:ext cx="5093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Informações disponíveis de forma completa no site </a:t>
            </a:r>
            <a:r>
              <a:rPr lang="pt-BR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www.nescred.com.br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8893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95F6-25FC-1AAA-27FE-CC67FD88E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B236F87B-1CDC-B937-28FF-9EC8E0E75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DBA66E1-A933-7218-8B17-87A544F9F940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 – PARECER DO CONSELHO FISCAL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F7C5BC-7BE5-36B5-0E4B-79D99D02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71" y="1880852"/>
            <a:ext cx="8811855" cy="48107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622D563-5D81-C035-2861-1B4AC4A3A5DD}"/>
              </a:ext>
            </a:extLst>
          </p:cNvPr>
          <p:cNvSpPr txBox="1"/>
          <p:nvPr/>
        </p:nvSpPr>
        <p:spPr>
          <a:xfrm>
            <a:off x="10584180" y="428625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Parecer completo disponível no site </a:t>
            </a:r>
            <a:r>
              <a:rPr lang="pt-BR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www.nescred.com.br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01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B201B-97C2-42BF-F226-F84133708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67B1238D-0D0C-1D75-8730-F6BF89C89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E32F344-A6F7-4E4E-AD4E-AB0325B296D3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 – PARECER AUDITORIA EXTERNA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3B140F-AA22-91A8-690F-B64FC253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452" y="1860906"/>
            <a:ext cx="7129093" cy="38168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349E076-C24A-05C1-B413-E62CD3E03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453" y="5677738"/>
            <a:ext cx="7129092" cy="10647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CEEC2CB-03B6-7780-088E-7C29D7BBCA8D}"/>
              </a:ext>
            </a:extLst>
          </p:cNvPr>
          <p:cNvSpPr txBox="1"/>
          <p:nvPr/>
        </p:nvSpPr>
        <p:spPr>
          <a:xfrm>
            <a:off x="10126980" y="477172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Parecer completo disponível no site </a:t>
            </a:r>
            <a:r>
              <a:rPr lang="pt-BR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www.nescred.com.br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6386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9286-4EB8-9B92-7BF6-4ACEEA537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B63E90D8-86D4-491C-6A70-D3EEFEA92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FC03E04-7EF0-03E0-2A18-D0024408BC2D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2457903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FF99-19E8-D230-6705-29BE2AB0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E52EB30C-9DCB-5336-1230-3EDE2FF0A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6660AD6-2EB0-51F6-1B3B-EEBE66C65C99}"/>
              </a:ext>
            </a:extLst>
          </p:cNvPr>
          <p:cNvSpPr txBox="1"/>
          <p:nvPr/>
        </p:nvSpPr>
        <p:spPr>
          <a:xfrm>
            <a:off x="321644" y="365760"/>
            <a:ext cx="11548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DESTINAÇÃO DE SOBRAS - EXERCÍCIO DE 2024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5F0CAED-F1D4-35A8-E35B-B28C427E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17" y="1993248"/>
            <a:ext cx="6820893" cy="1997492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CCFDCE8-C853-B4BF-85DF-845313449881}"/>
              </a:ext>
            </a:extLst>
          </p:cNvPr>
          <p:cNvSpPr/>
          <p:nvPr/>
        </p:nvSpPr>
        <p:spPr>
          <a:xfrm>
            <a:off x="5063490" y="2594610"/>
            <a:ext cx="1280160" cy="93726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BA71199-A3D2-2010-2703-8B0ABDD575F3}"/>
              </a:ext>
            </a:extLst>
          </p:cNvPr>
          <p:cNvSpPr txBox="1"/>
          <p:nvPr/>
        </p:nvSpPr>
        <p:spPr>
          <a:xfrm>
            <a:off x="917217" y="4133232"/>
            <a:ext cx="6935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Proposta: Destinar R$ 63.699 para composição do FATES e o restante destinar para distribuição aos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cooperados que mantiveram operações ativas adimplentes no ano de 2024 na Nescred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.</a:t>
            </a:r>
          </a:p>
          <a:p>
            <a:pPr algn="just"/>
            <a:endParaRPr lang="pt-BR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* </a:t>
            </a:r>
            <a:r>
              <a:rPr lang="pt-BR" sz="15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Cooperados ativos, afastados e demitidos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EBD87F-4C9B-D30D-E420-AE36EC95C704}"/>
              </a:ext>
            </a:extLst>
          </p:cNvPr>
          <p:cNvSpPr txBox="1"/>
          <p:nvPr/>
        </p:nvSpPr>
        <p:spPr>
          <a:xfrm>
            <a:off x="9045005" y="2611902"/>
            <a:ext cx="27254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b="1" dirty="0"/>
              <a:t>R$ 814.692 –</a:t>
            </a:r>
          </a:p>
          <a:p>
            <a:r>
              <a:rPr lang="pt-BR" b="1" dirty="0"/>
              <a:t>R$    63.699</a:t>
            </a:r>
          </a:p>
          <a:p>
            <a:endParaRPr lang="pt-BR" b="1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1525E02-90A7-F2BB-5BF2-157D66B13915}"/>
              </a:ext>
            </a:extLst>
          </p:cNvPr>
          <p:cNvCxnSpPr>
            <a:cxnSpLocks/>
          </p:cNvCxnSpPr>
          <p:nvPr/>
        </p:nvCxnSpPr>
        <p:spPr>
          <a:xfrm>
            <a:off x="9006840" y="3990740"/>
            <a:ext cx="24803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D74E22-6316-216C-93F5-53A31ECC7111}"/>
              </a:ext>
            </a:extLst>
          </p:cNvPr>
          <p:cNvSpPr txBox="1"/>
          <p:nvPr/>
        </p:nvSpPr>
        <p:spPr>
          <a:xfrm>
            <a:off x="9067898" y="3990740"/>
            <a:ext cx="241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R$ 750.993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CA217CB-E19C-3CEE-0F72-8A90871FE062}"/>
              </a:ext>
            </a:extLst>
          </p:cNvPr>
          <p:cNvSpPr txBox="1"/>
          <p:nvPr/>
        </p:nvSpPr>
        <p:spPr>
          <a:xfrm>
            <a:off x="7467829" y="5334506"/>
            <a:ext cx="2603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dirty="0">
                <a:solidFill>
                  <a:srgbClr val="FFC000"/>
                </a:solidFill>
                <a:latin typeface="Antenna Purina Black" pitchFamily="50" charset="0"/>
                <a:cs typeface="Antenna Purina Black" pitchFamily="50" charset="0"/>
              </a:rPr>
              <a:t>31%  </a:t>
            </a:r>
          </a:p>
        </p:txBody>
      </p:sp>
      <p:sp>
        <p:nvSpPr>
          <p:cNvPr id="13" name="Seta: para Cima 12">
            <a:extLst>
              <a:ext uri="{FF2B5EF4-FFF2-40B4-BE49-F238E27FC236}">
                <a16:creationId xmlns:a16="http://schemas.microsoft.com/office/drawing/2014/main" id="{FA97DE95-70A7-E9DF-BC11-05A9EFC63B9D}"/>
              </a:ext>
            </a:extLst>
          </p:cNvPr>
          <p:cNvSpPr/>
          <p:nvPr/>
        </p:nvSpPr>
        <p:spPr>
          <a:xfrm>
            <a:off x="9691897" y="5463540"/>
            <a:ext cx="766036" cy="646331"/>
          </a:xfrm>
          <a:prstGeom prst="upArrow">
            <a:avLst/>
          </a:prstGeom>
          <a:solidFill>
            <a:srgbClr val="FAB91E"/>
          </a:solidFill>
          <a:ln>
            <a:solidFill>
              <a:srgbClr val="FAB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B988D3D-DBBD-1509-525B-443ED65A1642}"/>
              </a:ext>
            </a:extLst>
          </p:cNvPr>
          <p:cNvSpPr/>
          <p:nvPr/>
        </p:nvSpPr>
        <p:spPr>
          <a:xfrm>
            <a:off x="9067898" y="4043064"/>
            <a:ext cx="2419251" cy="580124"/>
          </a:xfrm>
          <a:prstGeom prst="roundRect">
            <a:avLst/>
          </a:prstGeom>
          <a:noFill/>
          <a:ln w="57150">
            <a:solidFill>
              <a:srgbClr val="FAB9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76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  <p:bldP spid="12" grpId="0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DCD9E-AD95-177E-4222-29F25B1B0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524F123E-C2DD-3CBE-FA1A-56E63EA4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3CC9171-39F2-AE6F-E053-FD58E6136AB8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3578091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D7401-C603-A1C5-DA1E-B2A23429A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1B43A2CF-C8C2-96C1-B0B4-9F44A7D34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E4A5031-5D26-0D15-E199-0F77E4A4101A}"/>
              </a:ext>
            </a:extLst>
          </p:cNvPr>
          <p:cNvSpPr txBox="1"/>
          <p:nvPr/>
        </p:nvSpPr>
        <p:spPr>
          <a:xfrm>
            <a:off x="321644" y="365760"/>
            <a:ext cx="11548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RATIFICAÇÃO DO PAGAMENTO DE JUROS AO CAPITAL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A5E3CC-45F2-E6C2-331E-5290744E1DA0}"/>
              </a:ext>
            </a:extLst>
          </p:cNvPr>
          <p:cNvSpPr txBox="1"/>
          <p:nvPr/>
        </p:nvSpPr>
        <p:spPr>
          <a:xfrm>
            <a:off x="461334" y="2103832"/>
            <a:ext cx="3987466" cy="412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A remuneração do capital foi realizada em 28/12/2024, por decisão do Conselho de Administração, conforme prevê a legislação, considerando até 100% da Selic.</a:t>
            </a:r>
          </a:p>
          <a:p>
            <a:pPr algn="just">
              <a:lnSpc>
                <a:spcPct val="120000"/>
              </a:lnSpc>
            </a:pP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O Conselho de Administração da Nescred decidiu remunerar o capital de seus associados em 90% da Selic.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69A64B8-D274-D00C-BE53-4A7DA09AA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40771"/>
              </p:ext>
            </p:extLst>
          </p:nvPr>
        </p:nvGraphicFramePr>
        <p:xfrm>
          <a:off x="4910133" y="3429000"/>
          <a:ext cx="6960222" cy="1483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35417">
                  <a:extLst>
                    <a:ext uri="{9D8B030D-6E8A-4147-A177-3AD203B41FA5}">
                      <a16:colId xmlns:a16="http://schemas.microsoft.com/office/drawing/2014/main" val="2352630877"/>
                    </a:ext>
                  </a:extLst>
                </a:gridCol>
                <a:gridCol w="3166110">
                  <a:extLst>
                    <a:ext uri="{9D8B030D-6E8A-4147-A177-3AD203B41FA5}">
                      <a16:colId xmlns:a16="http://schemas.microsoft.com/office/drawing/2014/main" val="2108189298"/>
                    </a:ext>
                  </a:extLst>
                </a:gridCol>
                <a:gridCol w="1958695">
                  <a:extLst>
                    <a:ext uri="{9D8B030D-6E8A-4147-A177-3AD203B41FA5}">
                      <a16:colId xmlns:a16="http://schemas.microsoft.com/office/drawing/2014/main" val="3813703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FC000"/>
                          </a:solidFill>
                        </a:rPr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FC000"/>
                          </a:solidFill>
                        </a:rPr>
                        <a:t>REMUNERAÇÃO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FC000"/>
                          </a:solidFill>
                        </a:rPr>
                        <a:t>% SELIC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934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R$ 6.372.218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32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R$ 8.691.925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582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2024-2025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R$ 7.330.116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744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99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127AA-E906-DC4F-ABB5-4CA03FADB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CF8BF18F-A9C1-9660-98CF-5C96CED7E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3F4736D-81FF-E052-2CA8-E9CF65320EE6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2209312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E63F5-1E9C-E97B-1255-2184CEB17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BB8EE6DE-566E-B1CA-E4E5-A990BD299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E2C8AAE-CEA1-AF45-F661-4C9DBDAFD50A}"/>
              </a:ext>
            </a:extLst>
          </p:cNvPr>
          <p:cNvSpPr txBox="1"/>
          <p:nvPr/>
        </p:nvSpPr>
        <p:spPr>
          <a:xfrm>
            <a:off x="321644" y="27432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USO E APLICAÇÃO DO FUNDO DE ASSISTÊNCIA TÉCNICA, EDUCACIONAL E SOCIAL – FATES PARA O ANO DE 2025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CA25EDE-F6DF-5296-C844-84E02223D9FE}"/>
              </a:ext>
            </a:extLst>
          </p:cNvPr>
          <p:cNvSpPr txBox="1"/>
          <p:nvPr/>
        </p:nvSpPr>
        <p:spPr>
          <a:xfrm>
            <a:off x="1051559" y="2150387"/>
            <a:ext cx="5044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Deliberar sobre a utilização dos recursos do FATES durante o ano de 2025:</a:t>
            </a:r>
          </a:p>
          <a:p>
            <a:endParaRPr lang="pt-BR" sz="20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Manter todos os benefícios já constituídos (Kit Nascimentos e reembolsos de matrícula, capacitação dirigentes e colaboradores da cooperativa);</a:t>
            </a:r>
          </a:p>
          <a:p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Incluir verba para destinação a Programa de Educação Financeira, conforme determinação da Resolução  Conjunta nº 08/2023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2A9043-DDC1-1F88-6064-8508E7F6B215}"/>
              </a:ext>
            </a:extLst>
          </p:cNvPr>
          <p:cNvSpPr txBox="1"/>
          <p:nvPr/>
        </p:nvSpPr>
        <p:spPr>
          <a:xfrm>
            <a:off x="7658100" y="3463290"/>
            <a:ext cx="31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FC000"/>
                </a:solidFill>
              </a:rPr>
              <a:t>R$ 325 mil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6E2B34F-F39C-8933-5165-CF5AD5D88F6E}"/>
              </a:ext>
            </a:extLst>
          </p:cNvPr>
          <p:cNvSpPr/>
          <p:nvPr/>
        </p:nvSpPr>
        <p:spPr>
          <a:xfrm>
            <a:off x="7564881" y="3429000"/>
            <a:ext cx="3293619" cy="954107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062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268DB-1C57-461B-ACE5-D10B412B5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2B673531-45EE-B702-227D-3FE03741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7AAC95E-7230-A83F-223B-D8FEFD796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313055"/>
            <a:ext cx="11620500" cy="602615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179B054-3526-5AFC-FC5D-81316EDC175D}"/>
              </a:ext>
            </a:extLst>
          </p:cNvPr>
          <p:cNvSpPr/>
          <p:nvPr/>
        </p:nvSpPr>
        <p:spPr>
          <a:xfrm>
            <a:off x="6096000" y="1474470"/>
            <a:ext cx="3059430" cy="2788920"/>
          </a:xfrm>
          <a:prstGeom prst="rect">
            <a:avLst/>
          </a:prstGeom>
          <a:noFill/>
          <a:ln w="50800">
            <a:solidFill>
              <a:srgbClr val="F546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912546F-7BB4-BD00-3B14-9B49F87C431A}"/>
              </a:ext>
            </a:extLst>
          </p:cNvPr>
          <p:cNvSpPr/>
          <p:nvPr/>
        </p:nvSpPr>
        <p:spPr>
          <a:xfrm>
            <a:off x="10572750" y="1543050"/>
            <a:ext cx="1470660" cy="2937510"/>
          </a:xfrm>
          <a:prstGeom prst="rect">
            <a:avLst/>
          </a:prstGeom>
          <a:noFill/>
          <a:ln w="50800">
            <a:solidFill>
              <a:srgbClr val="F546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A4167605-B216-4919-059D-A72088EA85FB}"/>
              </a:ext>
            </a:extLst>
          </p:cNvPr>
          <p:cNvSpPr/>
          <p:nvPr/>
        </p:nvSpPr>
        <p:spPr>
          <a:xfrm>
            <a:off x="10957560" y="4793615"/>
            <a:ext cx="811530" cy="978408"/>
          </a:xfrm>
          <a:prstGeom prst="downArrow">
            <a:avLst/>
          </a:prstGeom>
          <a:solidFill>
            <a:srgbClr val="FAB91E"/>
          </a:solidFill>
          <a:ln>
            <a:solidFill>
              <a:srgbClr val="F546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56774CE0-555F-3E07-5100-353AB57D927E}"/>
              </a:ext>
            </a:extLst>
          </p:cNvPr>
          <p:cNvSpPr/>
          <p:nvPr/>
        </p:nvSpPr>
        <p:spPr>
          <a:xfrm>
            <a:off x="11487150" y="3402648"/>
            <a:ext cx="468630" cy="537210"/>
          </a:xfrm>
          <a:prstGeom prst="downArrow">
            <a:avLst/>
          </a:prstGeom>
          <a:solidFill>
            <a:srgbClr val="FAB91E"/>
          </a:solidFill>
          <a:ln>
            <a:solidFill>
              <a:srgbClr val="F546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3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717BD-0E73-72E0-32E8-161B30D75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40FF925B-D1AB-310C-FE36-64ADBDF2A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EB1A378-946E-A1CD-FFA0-61C0A940CFDF}"/>
              </a:ext>
            </a:extLst>
          </p:cNvPr>
          <p:cNvSpPr txBox="1"/>
          <p:nvPr/>
        </p:nvSpPr>
        <p:spPr>
          <a:xfrm>
            <a:off x="982578" y="1176612"/>
            <a:ext cx="890788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PALAVRA DO PRESIDENTE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20699A-77C4-2C27-215F-79FA6BCC9B92}"/>
              </a:ext>
            </a:extLst>
          </p:cNvPr>
          <p:cNvSpPr txBox="1"/>
          <p:nvPr/>
        </p:nvSpPr>
        <p:spPr>
          <a:xfrm>
            <a:off x="982578" y="2069164"/>
            <a:ext cx="102268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 palavra, Sr. Marcos V. </a:t>
            </a:r>
            <a:r>
              <a:rPr lang="pt-BR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Baccarin</a:t>
            </a:r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7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96E2-AA53-8868-F9D9-5F69352F1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768B7B18-EA3B-DDCE-1BDA-1D3938922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6573D3E-0447-4354-800E-22B433508045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4260577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1C6F3-23EE-B4D2-D5C1-3838A6A17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5F7AA289-3C49-E47D-3C54-FF3184429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384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F35E8E3-8A83-5E0C-7076-0D8E323B5469}"/>
              </a:ext>
            </a:extLst>
          </p:cNvPr>
          <p:cNvSpPr txBox="1"/>
          <p:nvPr/>
        </p:nvSpPr>
        <p:spPr>
          <a:xfrm>
            <a:off x="321644" y="91440"/>
            <a:ext cx="11548711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FIXAÇÃO DO VALOR DOS HONORÁRIOS, GRATIFICAÇÕES E CÉDULAS DE PRESENÇA DOS MEMBROS DO CONSELHO DE ADMINISTRAÇÃO, FISCAL E DIRETORIA EXECUTIVA;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964B7B54-A7B4-0710-763D-1FED8A7900D5}"/>
              </a:ext>
            </a:extLst>
          </p:cNvPr>
          <p:cNvSpPr txBox="1"/>
          <p:nvPr/>
        </p:nvSpPr>
        <p:spPr>
          <a:xfrm>
            <a:off x="12887141" y="8265388"/>
            <a:ext cx="2219153" cy="2471411"/>
          </a:xfrm>
          <a:prstGeom prst="rect">
            <a:avLst/>
          </a:prstGeom>
          <a:solidFill>
            <a:schemeClr val="bg1"/>
          </a:solidFill>
        </p:spPr>
        <p:txBody>
          <a:bodyPr wrap="square" lIns="243799" tIns="121897" rIns="243799" bIns="121897" rtlCol="0">
            <a:spAutoFit/>
          </a:bodyPr>
          <a:lstStyle/>
          <a:p>
            <a:pPr algn="ctr"/>
            <a:r>
              <a:rPr lang="en-US" sz="14400" b="1" dirty="0">
                <a:latin typeface="Arial"/>
                <a:cs typeface="Arial"/>
              </a:rPr>
              <a:t>=</a:t>
            </a:r>
            <a:endParaRPr lang="ru-RU" sz="14400" b="1" dirty="0">
              <a:latin typeface="Arial"/>
              <a:cs typeface="Arial"/>
            </a:endParaRPr>
          </a:p>
        </p:txBody>
      </p:sp>
      <p:grpSp>
        <p:nvGrpSpPr>
          <p:cNvPr id="3" name="Grupo 52">
            <a:extLst>
              <a:ext uri="{FF2B5EF4-FFF2-40B4-BE49-F238E27FC236}">
                <a16:creationId xmlns:a16="http://schemas.microsoft.com/office/drawing/2014/main" id="{58B3C207-0AF1-690F-D34E-9D9DCABE9EB7}"/>
              </a:ext>
            </a:extLst>
          </p:cNvPr>
          <p:cNvGrpSpPr/>
          <p:nvPr/>
        </p:nvGrpSpPr>
        <p:grpSpPr>
          <a:xfrm>
            <a:off x="392913" y="2213656"/>
            <a:ext cx="3914392" cy="1178960"/>
            <a:chOff x="3705192" y="6693903"/>
            <a:chExt cx="5584891" cy="2045190"/>
          </a:xfrm>
          <a:solidFill>
            <a:srgbClr val="FF0000"/>
          </a:solidFill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CACDB5E-C217-0202-7AF5-8AE89751B147}"/>
                </a:ext>
              </a:extLst>
            </p:cNvPr>
            <p:cNvSpPr/>
            <p:nvPr/>
          </p:nvSpPr>
          <p:spPr>
            <a:xfrm>
              <a:off x="3705192" y="7001441"/>
              <a:ext cx="3584917" cy="1443975"/>
            </a:xfrm>
            <a:prstGeom prst="rect">
              <a:avLst/>
            </a:prstGeom>
            <a:grpFill/>
            <a:ln w="635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FFE02D5E-0B6F-CD0D-15EF-310474C8C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1059" y="6693903"/>
              <a:ext cx="2019024" cy="2045190"/>
            </a:xfrm>
            <a:custGeom>
              <a:avLst/>
              <a:gdLst>
                <a:gd name="T0" fmla="*/ 466695602 w 21600"/>
                <a:gd name="T1" fmla="*/ 295433838 h 21600"/>
                <a:gd name="T2" fmla="*/ 263574977 w 21600"/>
                <a:gd name="T3" fmla="*/ 0 h 21600"/>
                <a:gd name="T4" fmla="*/ 263574977 w 21600"/>
                <a:gd name="T5" fmla="*/ 85821287 h 21600"/>
                <a:gd name="T6" fmla="*/ 0 w 21600"/>
                <a:gd name="T7" fmla="*/ 85821287 h 21600"/>
                <a:gd name="T8" fmla="*/ 0 w 21600"/>
                <a:gd name="T9" fmla="*/ 503790736 h 21600"/>
                <a:gd name="T10" fmla="*/ 263574977 w 21600"/>
                <a:gd name="T11" fmla="*/ 503790736 h 21600"/>
                <a:gd name="T12" fmla="*/ 263574977 w 21600"/>
                <a:gd name="T13" fmla="*/ 589612023 h 21600"/>
                <a:gd name="T14" fmla="*/ 466695602 w 21600"/>
                <a:gd name="T15" fmla="*/ 295433838 h 21600"/>
                <a:gd name="T16" fmla="*/ 466695602 w 21600"/>
                <a:gd name="T17" fmla="*/ 295433838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21600" y="10823"/>
                  </a:moveTo>
                  <a:lnTo>
                    <a:pt x="12199" y="0"/>
                  </a:lnTo>
                  <a:lnTo>
                    <a:pt x="12199" y="3144"/>
                  </a:lnTo>
                  <a:lnTo>
                    <a:pt x="0" y="3144"/>
                  </a:lnTo>
                  <a:lnTo>
                    <a:pt x="0" y="18456"/>
                  </a:lnTo>
                  <a:lnTo>
                    <a:pt x="12199" y="18456"/>
                  </a:lnTo>
                  <a:lnTo>
                    <a:pt x="12199" y="21600"/>
                  </a:lnTo>
                  <a:lnTo>
                    <a:pt x="21600" y="10823"/>
                  </a:lnTo>
                  <a:close/>
                  <a:moveTo>
                    <a:pt x="21600" y="10823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4C42F912-2C9D-49A5-168D-F7A484CF3C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85770" y="7001441"/>
              <a:ext cx="1410394" cy="1443975"/>
            </a:xfrm>
            <a:custGeom>
              <a:avLst/>
              <a:gdLst>
                <a:gd name="T0" fmla="*/ 171604736 w 19679"/>
                <a:gd name="T1" fmla="*/ 30872293 h 19679"/>
                <a:gd name="T2" fmla="*/ 171604736 w 19679"/>
                <a:gd name="T3" fmla="*/ 179920516 h 19679"/>
                <a:gd name="T4" fmla="*/ 29445373 w 19679"/>
                <a:gd name="T5" fmla="*/ 179920516 h 19679"/>
                <a:gd name="T6" fmla="*/ 29445373 w 19679"/>
                <a:gd name="T7" fmla="*/ 30872293 h 19679"/>
                <a:gd name="T8" fmla="*/ 171604736 w 19679"/>
                <a:gd name="T9" fmla="*/ 30872293 h 19679"/>
                <a:gd name="T10" fmla="*/ 171604736 w 19679"/>
                <a:gd name="T11" fmla="*/ 30872293 h 19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TextBox 56">
              <a:extLst>
                <a:ext uri="{FF2B5EF4-FFF2-40B4-BE49-F238E27FC236}">
                  <a16:creationId xmlns:a16="http://schemas.microsoft.com/office/drawing/2014/main" id="{79005C54-3684-89C7-1451-CF142E936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5192" y="7001440"/>
              <a:ext cx="4290971" cy="145313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pt-BR" sz="2800" b="1" dirty="0">
                  <a:solidFill>
                    <a:schemeClr val="bg2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R$ 4.554</a:t>
              </a:r>
            </a:p>
          </p:txBody>
        </p:sp>
      </p:grpSp>
      <p:grpSp>
        <p:nvGrpSpPr>
          <p:cNvPr id="10" name="Grupo 50">
            <a:extLst>
              <a:ext uri="{FF2B5EF4-FFF2-40B4-BE49-F238E27FC236}">
                <a16:creationId xmlns:a16="http://schemas.microsoft.com/office/drawing/2014/main" id="{3A7B9FDD-6767-08DA-AA82-696CDACC153E}"/>
              </a:ext>
            </a:extLst>
          </p:cNvPr>
          <p:cNvGrpSpPr/>
          <p:nvPr/>
        </p:nvGrpSpPr>
        <p:grpSpPr>
          <a:xfrm>
            <a:off x="15344742" y="8265389"/>
            <a:ext cx="6461191" cy="2471410"/>
            <a:chOff x="15789209" y="7789139"/>
            <a:chExt cx="6461191" cy="2471410"/>
          </a:xfrm>
          <a:solidFill>
            <a:srgbClr val="00B050"/>
          </a:solidFill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5800CEBB-555A-A9D3-8F34-AF5BEA667943}"/>
                </a:ext>
              </a:extLst>
            </p:cNvPr>
            <p:cNvSpPr/>
            <p:nvPr/>
          </p:nvSpPr>
          <p:spPr>
            <a:xfrm>
              <a:off x="15789209" y="7789139"/>
              <a:ext cx="6461191" cy="2471410"/>
            </a:xfrm>
            <a:prstGeom prst="rect">
              <a:avLst/>
            </a:prstGeom>
            <a:grpFill/>
            <a:ln w="635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12" name="TextBox 56">
              <a:extLst>
                <a:ext uri="{FF2B5EF4-FFF2-40B4-BE49-F238E27FC236}">
                  <a16:creationId xmlns:a16="http://schemas.microsoft.com/office/drawing/2014/main" id="{727EEB7C-AAF3-2FD6-BAC4-EB1098DBB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9209" y="7789139"/>
              <a:ext cx="6461191" cy="247141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pt-BR" sz="6600" b="1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R$ 14.120</a:t>
              </a:r>
              <a:r>
                <a:rPr lang="pt-BR" sz="6600" b="1" baseline="300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,00</a:t>
              </a:r>
            </a:p>
            <a:p>
              <a:pPr algn="ctr">
                <a:lnSpc>
                  <a:spcPct val="120000"/>
                </a:lnSpc>
              </a:pPr>
              <a:r>
                <a:rPr lang="pt-BR" sz="4000" baseline="300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Valor mensal global</a:t>
              </a:r>
              <a:endParaRPr lang="pt-BR" sz="4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9" name="Grupo 52">
            <a:extLst>
              <a:ext uri="{FF2B5EF4-FFF2-40B4-BE49-F238E27FC236}">
                <a16:creationId xmlns:a16="http://schemas.microsoft.com/office/drawing/2014/main" id="{6A07BC13-BCB7-A3EF-411D-5A0BBB20264E}"/>
              </a:ext>
            </a:extLst>
          </p:cNvPr>
          <p:cNvGrpSpPr/>
          <p:nvPr/>
        </p:nvGrpSpPr>
        <p:grpSpPr>
          <a:xfrm>
            <a:off x="466558" y="3629399"/>
            <a:ext cx="3840747" cy="1178960"/>
            <a:chOff x="3705192" y="6693903"/>
            <a:chExt cx="5584891" cy="2045190"/>
          </a:xfrm>
          <a:solidFill>
            <a:srgbClr val="FFC000"/>
          </a:solidFill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9A44E53-7FE7-386D-07FB-50AC8AF1D257}"/>
                </a:ext>
              </a:extLst>
            </p:cNvPr>
            <p:cNvSpPr/>
            <p:nvPr/>
          </p:nvSpPr>
          <p:spPr>
            <a:xfrm>
              <a:off x="3705192" y="7001441"/>
              <a:ext cx="3584917" cy="1443975"/>
            </a:xfrm>
            <a:prstGeom prst="rect">
              <a:avLst/>
            </a:prstGeom>
            <a:grpFill/>
            <a:ln w="635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1" name="AutoShape 7">
              <a:extLst>
                <a:ext uri="{FF2B5EF4-FFF2-40B4-BE49-F238E27FC236}">
                  <a16:creationId xmlns:a16="http://schemas.microsoft.com/office/drawing/2014/main" id="{07555B3B-1050-4587-BBA7-21747AD21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1059" y="6693903"/>
              <a:ext cx="2019024" cy="2045190"/>
            </a:xfrm>
            <a:custGeom>
              <a:avLst/>
              <a:gdLst>
                <a:gd name="T0" fmla="*/ 466695602 w 21600"/>
                <a:gd name="T1" fmla="*/ 295433838 h 21600"/>
                <a:gd name="T2" fmla="*/ 263574977 w 21600"/>
                <a:gd name="T3" fmla="*/ 0 h 21600"/>
                <a:gd name="T4" fmla="*/ 263574977 w 21600"/>
                <a:gd name="T5" fmla="*/ 85821287 h 21600"/>
                <a:gd name="T6" fmla="*/ 0 w 21600"/>
                <a:gd name="T7" fmla="*/ 85821287 h 21600"/>
                <a:gd name="T8" fmla="*/ 0 w 21600"/>
                <a:gd name="T9" fmla="*/ 503790736 h 21600"/>
                <a:gd name="T10" fmla="*/ 263574977 w 21600"/>
                <a:gd name="T11" fmla="*/ 503790736 h 21600"/>
                <a:gd name="T12" fmla="*/ 263574977 w 21600"/>
                <a:gd name="T13" fmla="*/ 589612023 h 21600"/>
                <a:gd name="T14" fmla="*/ 466695602 w 21600"/>
                <a:gd name="T15" fmla="*/ 295433838 h 21600"/>
                <a:gd name="T16" fmla="*/ 466695602 w 21600"/>
                <a:gd name="T17" fmla="*/ 295433838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21600" y="10823"/>
                  </a:moveTo>
                  <a:lnTo>
                    <a:pt x="12199" y="0"/>
                  </a:lnTo>
                  <a:lnTo>
                    <a:pt x="12199" y="3144"/>
                  </a:lnTo>
                  <a:lnTo>
                    <a:pt x="0" y="3144"/>
                  </a:lnTo>
                  <a:lnTo>
                    <a:pt x="0" y="18456"/>
                  </a:lnTo>
                  <a:lnTo>
                    <a:pt x="12199" y="18456"/>
                  </a:lnTo>
                  <a:lnTo>
                    <a:pt x="12199" y="21600"/>
                  </a:lnTo>
                  <a:lnTo>
                    <a:pt x="21600" y="10823"/>
                  </a:lnTo>
                  <a:close/>
                  <a:moveTo>
                    <a:pt x="21600" y="10823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id="{51CD8E17-ABD3-CA16-914B-2F01B669E2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85770" y="7001441"/>
              <a:ext cx="1410394" cy="1443975"/>
            </a:xfrm>
            <a:custGeom>
              <a:avLst/>
              <a:gdLst>
                <a:gd name="T0" fmla="*/ 171604736 w 19679"/>
                <a:gd name="T1" fmla="*/ 30872293 h 19679"/>
                <a:gd name="T2" fmla="*/ 171604736 w 19679"/>
                <a:gd name="T3" fmla="*/ 179920516 h 19679"/>
                <a:gd name="T4" fmla="*/ 29445373 w 19679"/>
                <a:gd name="T5" fmla="*/ 179920516 h 19679"/>
                <a:gd name="T6" fmla="*/ 29445373 w 19679"/>
                <a:gd name="T7" fmla="*/ 30872293 h 19679"/>
                <a:gd name="T8" fmla="*/ 171604736 w 19679"/>
                <a:gd name="T9" fmla="*/ 30872293 h 19679"/>
                <a:gd name="T10" fmla="*/ 171604736 w 19679"/>
                <a:gd name="T11" fmla="*/ 30872293 h 19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TextBox 56">
              <a:extLst>
                <a:ext uri="{FF2B5EF4-FFF2-40B4-BE49-F238E27FC236}">
                  <a16:creationId xmlns:a16="http://schemas.microsoft.com/office/drawing/2014/main" id="{C0DA002E-778D-62B7-D2CE-38C50A4CE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5192" y="7001440"/>
              <a:ext cx="4290971" cy="145313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pt-BR" sz="2800" b="1" dirty="0">
                  <a:solidFill>
                    <a:schemeClr val="bg2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R$ 6.072</a:t>
              </a:r>
            </a:p>
          </p:txBody>
        </p:sp>
      </p:grpSp>
      <p:grpSp>
        <p:nvGrpSpPr>
          <p:cNvPr id="30" name="Grupo 52">
            <a:extLst>
              <a:ext uri="{FF2B5EF4-FFF2-40B4-BE49-F238E27FC236}">
                <a16:creationId xmlns:a16="http://schemas.microsoft.com/office/drawing/2014/main" id="{8751EBF2-D4D2-8261-19C8-945354F155BD}"/>
              </a:ext>
            </a:extLst>
          </p:cNvPr>
          <p:cNvGrpSpPr/>
          <p:nvPr/>
        </p:nvGrpSpPr>
        <p:grpSpPr>
          <a:xfrm>
            <a:off x="466558" y="5021428"/>
            <a:ext cx="3840747" cy="1178960"/>
            <a:chOff x="3705192" y="6693903"/>
            <a:chExt cx="5584891" cy="2045190"/>
          </a:xfrm>
          <a:solidFill>
            <a:srgbClr val="00B050"/>
          </a:solidFill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6075E39B-0656-3502-ED22-389A10C1F9AB}"/>
                </a:ext>
              </a:extLst>
            </p:cNvPr>
            <p:cNvSpPr/>
            <p:nvPr/>
          </p:nvSpPr>
          <p:spPr>
            <a:xfrm>
              <a:off x="3705192" y="7001441"/>
              <a:ext cx="3584917" cy="1443975"/>
            </a:xfrm>
            <a:prstGeom prst="rect">
              <a:avLst/>
            </a:prstGeom>
            <a:grpFill/>
            <a:ln w="635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32" name="AutoShape 7">
              <a:extLst>
                <a:ext uri="{FF2B5EF4-FFF2-40B4-BE49-F238E27FC236}">
                  <a16:creationId xmlns:a16="http://schemas.microsoft.com/office/drawing/2014/main" id="{C0CEE650-4B8E-1A62-2037-CEFDBB3C6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1059" y="6693903"/>
              <a:ext cx="2019024" cy="2045190"/>
            </a:xfrm>
            <a:custGeom>
              <a:avLst/>
              <a:gdLst>
                <a:gd name="T0" fmla="*/ 466695602 w 21600"/>
                <a:gd name="T1" fmla="*/ 295433838 h 21600"/>
                <a:gd name="T2" fmla="*/ 263574977 w 21600"/>
                <a:gd name="T3" fmla="*/ 0 h 21600"/>
                <a:gd name="T4" fmla="*/ 263574977 w 21600"/>
                <a:gd name="T5" fmla="*/ 85821287 h 21600"/>
                <a:gd name="T6" fmla="*/ 0 w 21600"/>
                <a:gd name="T7" fmla="*/ 85821287 h 21600"/>
                <a:gd name="T8" fmla="*/ 0 w 21600"/>
                <a:gd name="T9" fmla="*/ 503790736 h 21600"/>
                <a:gd name="T10" fmla="*/ 263574977 w 21600"/>
                <a:gd name="T11" fmla="*/ 503790736 h 21600"/>
                <a:gd name="T12" fmla="*/ 263574977 w 21600"/>
                <a:gd name="T13" fmla="*/ 589612023 h 21600"/>
                <a:gd name="T14" fmla="*/ 466695602 w 21600"/>
                <a:gd name="T15" fmla="*/ 295433838 h 21600"/>
                <a:gd name="T16" fmla="*/ 466695602 w 21600"/>
                <a:gd name="T17" fmla="*/ 295433838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21600" y="10823"/>
                  </a:moveTo>
                  <a:lnTo>
                    <a:pt x="12199" y="0"/>
                  </a:lnTo>
                  <a:lnTo>
                    <a:pt x="12199" y="3144"/>
                  </a:lnTo>
                  <a:lnTo>
                    <a:pt x="0" y="3144"/>
                  </a:lnTo>
                  <a:lnTo>
                    <a:pt x="0" y="18456"/>
                  </a:lnTo>
                  <a:lnTo>
                    <a:pt x="12199" y="18456"/>
                  </a:lnTo>
                  <a:lnTo>
                    <a:pt x="12199" y="21600"/>
                  </a:lnTo>
                  <a:lnTo>
                    <a:pt x="21600" y="10823"/>
                  </a:lnTo>
                  <a:close/>
                  <a:moveTo>
                    <a:pt x="21600" y="10823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AutoShape 8">
              <a:extLst>
                <a:ext uri="{FF2B5EF4-FFF2-40B4-BE49-F238E27FC236}">
                  <a16:creationId xmlns:a16="http://schemas.microsoft.com/office/drawing/2014/main" id="{C8666286-AF2F-FAF6-5431-374FD153F9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85770" y="7001441"/>
              <a:ext cx="1410394" cy="1443975"/>
            </a:xfrm>
            <a:custGeom>
              <a:avLst/>
              <a:gdLst>
                <a:gd name="T0" fmla="*/ 171604736 w 19679"/>
                <a:gd name="T1" fmla="*/ 30872293 h 19679"/>
                <a:gd name="T2" fmla="*/ 171604736 w 19679"/>
                <a:gd name="T3" fmla="*/ 179920516 h 19679"/>
                <a:gd name="T4" fmla="*/ 29445373 w 19679"/>
                <a:gd name="T5" fmla="*/ 179920516 h 19679"/>
                <a:gd name="T6" fmla="*/ 29445373 w 19679"/>
                <a:gd name="T7" fmla="*/ 30872293 h 19679"/>
                <a:gd name="T8" fmla="*/ 171604736 w 19679"/>
                <a:gd name="T9" fmla="*/ 30872293 h 19679"/>
                <a:gd name="T10" fmla="*/ 171604736 w 19679"/>
                <a:gd name="T11" fmla="*/ 30872293 h 19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TextBox 56">
              <a:extLst>
                <a:ext uri="{FF2B5EF4-FFF2-40B4-BE49-F238E27FC236}">
                  <a16:creationId xmlns:a16="http://schemas.microsoft.com/office/drawing/2014/main" id="{59D44C09-81D6-EF7F-2384-2357D537F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5192" y="7001440"/>
              <a:ext cx="4290971" cy="145313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1219200" fontAlgn="base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pt-BR" sz="2800" b="1" dirty="0">
                  <a:solidFill>
                    <a:schemeClr val="bg2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R$ 4.554</a:t>
              </a:r>
            </a:p>
          </p:txBody>
        </p:sp>
      </p:grp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C93032B-5425-7EA7-6374-FC0D5C2A7FE9}"/>
              </a:ext>
            </a:extLst>
          </p:cNvPr>
          <p:cNvSpPr txBox="1"/>
          <p:nvPr/>
        </p:nvSpPr>
        <p:spPr>
          <a:xfrm>
            <a:off x="13346994" y="11126474"/>
            <a:ext cx="751114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 valor mensal global será automaticamente ajustado, quando da publicação do aumento de valor do Salário Mínimo</a:t>
            </a:r>
          </a:p>
        </p:txBody>
      </p:sp>
      <p:sp>
        <p:nvSpPr>
          <p:cNvPr id="42" name="Hexágono 41">
            <a:extLst>
              <a:ext uri="{FF2B5EF4-FFF2-40B4-BE49-F238E27FC236}">
                <a16:creationId xmlns:a16="http://schemas.microsoft.com/office/drawing/2014/main" id="{4B528827-150F-78C6-0194-657DF8CA0AEA}"/>
              </a:ext>
            </a:extLst>
          </p:cNvPr>
          <p:cNvSpPr/>
          <p:nvPr/>
        </p:nvSpPr>
        <p:spPr>
          <a:xfrm>
            <a:off x="4737032" y="2308925"/>
            <a:ext cx="1060704" cy="914400"/>
          </a:xfrm>
          <a:prstGeom prst="hex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</a:p>
        </p:txBody>
      </p:sp>
      <p:sp>
        <p:nvSpPr>
          <p:cNvPr id="43" name="Hexágono 42">
            <a:extLst>
              <a:ext uri="{FF2B5EF4-FFF2-40B4-BE49-F238E27FC236}">
                <a16:creationId xmlns:a16="http://schemas.microsoft.com/office/drawing/2014/main" id="{6267D553-E6C2-E64C-4DC9-2837819D69E6}"/>
              </a:ext>
            </a:extLst>
          </p:cNvPr>
          <p:cNvSpPr/>
          <p:nvPr/>
        </p:nvSpPr>
        <p:spPr>
          <a:xfrm>
            <a:off x="4700337" y="5153708"/>
            <a:ext cx="1060704" cy="914400"/>
          </a:xfrm>
          <a:prstGeom prst="hex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</a:t>
            </a:r>
          </a:p>
        </p:txBody>
      </p:sp>
      <p:sp>
        <p:nvSpPr>
          <p:cNvPr id="44" name="Hexágono 43">
            <a:extLst>
              <a:ext uri="{FF2B5EF4-FFF2-40B4-BE49-F238E27FC236}">
                <a16:creationId xmlns:a16="http://schemas.microsoft.com/office/drawing/2014/main" id="{3C32577E-4819-4080-D27E-1189D027681A}"/>
              </a:ext>
            </a:extLst>
          </p:cNvPr>
          <p:cNvSpPr/>
          <p:nvPr/>
        </p:nvSpPr>
        <p:spPr>
          <a:xfrm>
            <a:off x="4700337" y="3806680"/>
            <a:ext cx="1060704" cy="9144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2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4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BCF22B3-5440-BE17-361A-5269E5118DCB}"/>
              </a:ext>
            </a:extLst>
          </p:cNvPr>
          <p:cNvSpPr txBox="1"/>
          <p:nvPr/>
        </p:nvSpPr>
        <p:spPr>
          <a:xfrm>
            <a:off x="6095999" y="2327432"/>
            <a:ext cx="2323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2"/>
                </a:solidFill>
                <a:latin typeface="Avenir Next LT Pro" panose="020B0504020202020204" pitchFamily="34" charset="0"/>
                <a:ea typeface="Open Sans" pitchFamily="34" charset="0"/>
                <a:cs typeface="Open Sans" pitchFamily="34" charset="0"/>
              </a:rPr>
              <a:t>CONSELHEIROS DE ADMINISTRAÇÃO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8ED98CC-7944-3ACF-B63D-D7D1BECCAEDE}"/>
              </a:ext>
            </a:extLst>
          </p:cNvPr>
          <p:cNvSpPr txBox="1"/>
          <p:nvPr/>
        </p:nvSpPr>
        <p:spPr>
          <a:xfrm>
            <a:off x="6064372" y="3940714"/>
            <a:ext cx="232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2"/>
                </a:solidFill>
                <a:latin typeface="Avenir Next LT Pro" panose="020B0504020202020204" pitchFamily="34" charset="0"/>
                <a:ea typeface="Open Sans" pitchFamily="34" charset="0"/>
                <a:cs typeface="Open Sans" pitchFamily="34" charset="0"/>
              </a:rPr>
              <a:t>CONSELHEIROS FISCAIS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C0B3BE4C-6B00-9F76-53DA-4ABBD5BAD77B}"/>
              </a:ext>
            </a:extLst>
          </p:cNvPr>
          <p:cNvSpPr txBox="1"/>
          <p:nvPr/>
        </p:nvSpPr>
        <p:spPr>
          <a:xfrm>
            <a:off x="6095999" y="5294375"/>
            <a:ext cx="232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2"/>
                </a:solidFill>
                <a:latin typeface="Avenir Next LT Pro" panose="020B0504020202020204" pitchFamily="34" charset="0"/>
                <a:ea typeface="Open Sans" pitchFamily="34" charset="0"/>
                <a:cs typeface="Open Sans" pitchFamily="34" charset="0"/>
              </a:rPr>
              <a:t>DIRETORES EXECUTIVOS</a:t>
            </a:r>
          </a:p>
        </p:txBody>
      </p:sp>
      <p:sp>
        <p:nvSpPr>
          <p:cNvPr id="48" name="TextBox 56">
            <a:extLst>
              <a:ext uri="{FF2B5EF4-FFF2-40B4-BE49-F238E27FC236}">
                <a16:creationId xmlns:a16="http://schemas.microsoft.com/office/drawing/2014/main" id="{7B8BAF75-925A-327B-D123-CED845FAE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496" y="1900300"/>
            <a:ext cx="3434249" cy="149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21920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21920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21920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21920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pt-BR" sz="1800" b="1" dirty="0">
                <a:solidFill>
                  <a:schemeClr val="bg1"/>
                </a:solidFill>
                <a:latin typeface="Avenir Next LT Pro" panose="020B0504020202020204" pitchFamily="34" charset="0"/>
                <a:ea typeface="Open Sans" pitchFamily="34" charset="0"/>
                <a:cs typeface="Open Sans" pitchFamily="34" charset="0"/>
              </a:rPr>
              <a:t>Proposta do Conselho de Administração: </a:t>
            </a:r>
          </a:p>
          <a:p>
            <a:pPr algn="ctr">
              <a:lnSpc>
                <a:spcPct val="120000"/>
              </a:lnSpc>
            </a:pPr>
            <a:r>
              <a:rPr lang="pt-BR" sz="1800" dirty="0">
                <a:solidFill>
                  <a:schemeClr val="bg1"/>
                </a:solidFill>
                <a:latin typeface="Avenir Next LT Pro" panose="020B0504020202020204" pitchFamily="34" charset="0"/>
                <a:ea typeface="Open Sans" pitchFamily="34" charset="0"/>
                <a:cs typeface="Open Sans" pitchFamily="34" charset="0"/>
              </a:rPr>
              <a:t>Manutenção do valor de 1 (um) salário mínimo vigente.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7006BE1-3CAC-727D-F3C9-E3280BA4857B}"/>
              </a:ext>
            </a:extLst>
          </p:cNvPr>
          <p:cNvSpPr txBox="1"/>
          <p:nvPr/>
        </p:nvSpPr>
        <p:spPr>
          <a:xfrm>
            <a:off x="8381171" y="3992091"/>
            <a:ext cx="3510898" cy="1640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800" b="1" dirty="0">
                <a:solidFill>
                  <a:schemeClr val="bg2"/>
                </a:solidFill>
                <a:latin typeface="Avenir Next LT Pro" panose="020B0504020202020204" pitchFamily="34" charset="0"/>
                <a:ea typeface="Open Sans" pitchFamily="34" charset="0"/>
                <a:cs typeface="Open Sans" pitchFamily="34" charset="0"/>
              </a:rPr>
              <a:t>R$ 15.180 ao mês</a:t>
            </a:r>
          </a:p>
          <a:p>
            <a:endParaRPr lang="pt-BR" dirty="0">
              <a:latin typeface="Avenir Next LT Pro" panose="020B0504020202020204" pitchFamily="34" charset="0"/>
            </a:endParaRPr>
          </a:p>
          <a:p>
            <a:endParaRPr lang="pt-BR" dirty="0">
              <a:latin typeface="Avenir Next LT Pro" panose="020B05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t-BR" sz="2800" b="1" dirty="0">
                <a:solidFill>
                  <a:schemeClr val="bg2"/>
                </a:solidFill>
                <a:latin typeface="Avenir Next LT Pro" panose="020B0504020202020204" pitchFamily="34" charset="0"/>
                <a:ea typeface="Open Sans" pitchFamily="34" charset="0"/>
                <a:cs typeface="Open Sans" pitchFamily="34" charset="0"/>
              </a:rPr>
              <a:t>R$ 182.160 ao ano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D8D8AA46-3379-4035-B4B3-301695F669DE}"/>
              </a:ext>
            </a:extLst>
          </p:cNvPr>
          <p:cNvSpPr txBox="1"/>
          <p:nvPr/>
        </p:nvSpPr>
        <p:spPr>
          <a:xfrm>
            <a:off x="466558" y="6330451"/>
            <a:ext cx="109607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300" dirty="0">
                <a:solidFill>
                  <a:schemeClr val="bg1"/>
                </a:solidFill>
                <a:latin typeface="Avenir Next LT Pro" panose="020B0504020202020204" pitchFamily="34" charset="0"/>
              </a:rPr>
              <a:t>O valor mensal global será automaticamente ajustado, quando da publicação do aumento de valor do Salário Mínimo</a:t>
            </a:r>
          </a:p>
        </p:txBody>
      </p:sp>
    </p:spTree>
    <p:extLst>
      <p:ext uri="{BB962C8B-B14F-4D97-AF65-F5344CB8AC3E}">
        <p14:creationId xmlns:p14="http://schemas.microsoft.com/office/powerpoint/2010/main" val="32779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66" grpId="0"/>
      <p:bldP spid="6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7EA47-6C3E-AC9B-5711-34A81D0F4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91FE3A03-8EF5-0478-5D28-C8E3B1BEE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678ABEC-7B44-B608-FAB5-342817944E22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2093167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1ED2C-EA1C-4437-42E1-99C5DBBBC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sentado no sofá&#10;&#10;O conteúdo gerado por IA pode estar incorreto.">
            <a:extLst>
              <a:ext uri="{FF2B5EF4-FFF2-40B4-BE49-F238E27FC236}">
                <a16:creationId xmlns:a16="http://schemas.microsoft.com/office/drawing/2014/main" id="{587AAAEC-8CB4-0C20-E2B0-99CD379AA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35DCBB-4684-B013-EAB8-60F37F54DB5E}"/>
              </a:ext>
            </a:extLst>
          </p:cNvPr>
          <p:cNvSpPr txBox="1"/>
          <p:nvPr/>
        </p:nvSpPr>
        <p:spPr>
          <a:xfrm>
            <a:off x="402809" y="2982724"/>
            <a:ext cx="16289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0DBC5B-7FE7-BDCA-4314-CC2A6279560D}"/>
              </a:ext>
            </a:extLst>
          </p:cNvPr>
          <p:cNvSpPr txBox="1"/>
          <p:nvPr/>
        </p:nvSpPr>
        <p:spPr>
          <a:xfrm>
            <a:off x="2251710" y="134904"/>
            <a:ext cx="9624059" cy="747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Reforma parcial do estatuto social, compreendendo as seguintes alterações:</a:t>
            </a:r>
          </a:p>
          <a:p>
            <a:pPr marL="720725" marR="180340" lvl="3" indent="-366713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1º - alteração da razão social da cooperativa de “Cooperativa de Economia e Crédito Mútuo dos Funcionários da Nestlé – Credi Nestlé”, para “Cooperativa de Economia e Crédito Mútuo dos Funcionários da Nestlé – Nescred”;</a:t>
            </a:r>
          </a:p>
          <a:p>
            <a:pPr marL="720725" marR="180340" lvl="3" indent="-366713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28 – alteração do nome “Credi Nestlé” pela palavra “cooperativa”, sem alteração no contexto geral do artigo;</a:t>
            </a:r>
          </a:p>
          <a:p>
            <a:pPr marL="720725" marR="180340" lvl="3" indent="-366713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36 – renumeração dos incisos, trazendo para numeração correta sequencial, sem alteração no contexto geral do artigo;</a:t>
            </a:r>
          </a:p>
          <a:p>
            <a:pPr marL="720725" marR="180340" lvl="3" indent="-366713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86, inciso II – Excluir</a:t>
            </a:r>
          </a:p>
          <a:p>
            <a:pPr marL="720725" marR="180340" lvl="3" indent="-366713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86, inciso III – alterar a expressão “Decidir Ad Referendum do Conselho de Administração” para “Decidir Ad Referendum da Diretoria Executiva”;</a:t>
            </a:r>
          </a:p>
          <a:p>
            <a:pPr marL="720725" marR="180340" lvl="3" indent="-366713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98, inciso XII - Excluir</a:t>
            </a:r>
          </a:p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Aprovação Política de Governança Corporativa;</a:t>
            </a:r>
          </a:p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Aprovação da Política de Sucessão;</a:t>
            </a:r>
          </a:p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Aprovação da Política de Remuneração dos Dirigentes;</a:t>
            </a:r>
          </a:p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Aprovação do Regulamento de Auditoria Interna;</a:t>
            </a:r>
          </a:p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Aprovação da Política de Conformidade;</a:t>
            </a:r>
          </a:p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Atualização do Regulamento de Delegados;</a:t>
            </a:r>
          </a:p>
          <a:p>
            <a:pPr marL="0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Assuntos de interesse geral sem caráter deliberativo.</a:t>
            </a:r>
          </a:p>
          <a:p>
            <a:pPr marL="342900" marR="180340" lvl="0" indent="-342900" algn="just" rtl="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t-BR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R="180340" algn="just">
              <a:lnSpc>
                <a:spcPct val="150000"/>
              </a:lnSpc>
              <a:spcAft>
                <a:spcPts val="800"/>
              </a:spcAft>
            </a:pPr>
            <a:r>
              <a:rPr lang="pt-BR" sz="1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pt-BR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35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A472F-3BA9-A3D8-E832-BCC4AE41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48D0B91A-8054-A2B7-CF46-9F6BC00F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6F624B-63E8-915B-8B10-3F4B3582EFA0}"/>
              </a:ext>
            </a:extLst>
          </p:cNvPr>
          <p:cNvSpPr txBox="1"/>
          <p:nvPr/>
        </p:nvSpPr>
        <p:spPr>
          <a:xfrm>
            <a:off x="321644" y="228600"/>
            <a:ext cx="115487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ALTERAÇÕES ESTATUTÁRIAS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DFAE7A-B9FC-21B2-EC70-948264C13E3B}"/>
              </a:ext>
            </a:extLst>
          </p:cNvPr>
          <p:cNvSpPr txBox="1"/>
          <p:nvPr/>
        </p:nvSpPr>
        <p:spPr>
          <a:xfrm>
            <a:off x="1062990" y="2095976"/>
            <a:ext cx="10807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Art. 1º - alteração da razão social da cooperativa de “Cooperativa de Economia e Crédito Mútuo dos Funcionários da Nestlé – Credi Nestlé”, para “Cooperativa de Economia e Crédito Mútuo dos Funcionários da Nestlé – Nescred”</a:t>
            </a:r>
            <a:endParaRPr lang="pt-BR" dirty="0">
              <a:latin typeface="Avenir Next LT Pro" panose="020B0504020202020204" pitchFamily="34" charset="0"/>
            </a:endParaRPr>
          </a:p>
        </p:txBody>
      </p:sp>
      <p:pic>
        <p:nvPicPr>
          <p:cNvPr id="7" name="Gráfico 6" descr="Selo 1 com preenchimento sólido">
            <a:extLst>
              <a:ext uri="{FF2B5EF4-FFF2-40B4-BE49-F238E27FC236}">
                <a16:creationId xmlns:a16="http://schemas.microsoft.com/office/drawing/2014/main" id="{E4A78E09-2E73-9FDE-5BEC-57881E9B1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550" y="2011680"/>
            <a:ext cx="914400" cy="914400"/>
          </a:xfrm>
          <a:prstGeom prst="rect">
            <a:avLst/>
          </a:prstGeom>
        </p:spPr>
      </p:pic>
      <p:pic>
        <p:nvPicPr>
          <p:cNvPr id="9" name="Gráfico 8" descr="Crachá com preenchimento sólido">
            <a:extLst>
              <a:ext uri="{FF2B5EF4-FFF2-40B4-BE49-F238E27FC236}">
                <a16:creationId xmlns:a16="http://schemas.microsoft.com/office/drawing/2014/main" id="{36C7B240-DD91-2002-2062-99E5D79353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550" y="3536825"/>
            <a:ext cx="914400" cy="914400"/>
          </a:xfrm>
          <a:prstGeom prst="rect">
            <a:avLst/>
          </a:prstGeom>
        </p:spPr>
      </p:pic>
      <p:pic>
        <p:nvPicPr>
          <p:cNvPr id="11" name="Gráfico 10" descr="Selo 3 com preenchimento sólido">
            <a:extLst>
              <a:ext uri="{FF2B5EF4-FFF2-40B4-BE49-F238E27FC236}">
                <a16:creationId xmlns:a16="http://schemas.microsoft.com/office/drawing/2014/main" id="{0E20B0C4-5A75-E831-53C7-7EFE8A9F0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550" y="5061970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C8E5939-75F4-662D-2768-3003F3C93755}"/>
              </a:ext>
            </a:extLst>
          </p:cNvPr>
          <p:cNvSpPr txBox="1"/>
          <p:nvPr/>
        </p:nvSpPr>
        <p:spPr>
          <a:xfrm>
            <a:off x="1062990" y="3670859"/>
            <a:ext cx="10721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Art. 28 – alteração do nome “Credi Nestlé” pela palavra “cooperativa”, sem alteração no contexto geral do artigo</a:t>
            </a:r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233F7DF-B874-AB80-B9B2-99B170C6EB6F}"/>
              </a:ext>
            </a:extLst>
          </p:cNvPr>
          <p:cNvSpPr txBox="1"/>
          <p:nvPr/>
        </p:nvSpPr>
        <p:spPr>
          <a:xfrm>
            <a:off x="762953" y="5083153"/>
            <a:ext cx="1110740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2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Art. 36 – renumeração dos incisos, trazendo para numeração correta sequencial, sem alteração no contexto geral do artigo;</a:t>
            </a:r>
          </a:p>
        </p:txBody>
      </p:sp>
    </p:spTree>
    <p:extLst>
      <p:ext uri="{BB962C8B-B14F-4D97-AF65-F5344CB8AC3E}">
        <p14:creationId xmlns:p14="http://schemas.microsoft.com/office/powerpoint/2010/main" val="33586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35B87-AAFD-C4C5-3083-B8AD56B8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F48D590A-EB27-3FC8-EF92-36346D529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5116FC4-551F-EE0B-5B7A-C949F4A32438}"/>
              </a:ext>
            </a:extLst>
          </p:cNvPr>
          <p:cNvSpPr txBox="1"/>
          <p:nvPr/>
        </p:nvSpPr>
        <p:spPr>
          <a:xfrm>
            <a:off x="321644" y="228600"/>
            <a:ext cx="11548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ALTERAÇÕES ESTATUTÁRIAS</a:t>
            </a:r>
          </a:p>
        </p:txBody>
      </p:sp>
      <p:pic>
        <p:nvPicPr>
          <p:cNvPr id="5" name="Gráfico 4" descr="Selo 6 com preenchimento sólido">
            <a:extLst>
              <a:ext uri="{FF2B5EF4-FFF2-40B4-BE49-F238E27FC236}">
                <a16:creationId xmlns:a16="http://schemas.microsoft.com/office/drawing/2014/main" id="{2F6D51F9-5368-FBCA-DE2F-CDFE8E534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4" y="5006340"/>
            <a:ext cx="914400" cy="914400"/>
          </a:xfrm>
          <a:prstGeom prst="rect">
            <a:avLst/>
          </a:prstGeom>
        </p:spPr>
      </p:pic>
      <p:pic>
        <p:nvPicPr>
          <p:cNvPr id="10" name="Gráfico 9" descr="Selo 5 com preenchimento sólido">
            <a:extLst>
              <a:ext uri="{FF2B5EF4-FFF2-40B4-BE49-F238E27FC236}">
                <a16:creationId xmlns:a16="http://schemas.microsoft.com/office/drawing/2014/main" id="{6A655B29-BE31-2AEE-6B4E-BE31E8575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4" y="3611880"/>
            <a:ext cx="914400" cy="914400"/>
          </a:xfrm>
          <a:prstGeom prst="rect">
            <a:avLst/>
          </a:prstGeom>
        </p:spPr>
      </p:pic>
      <p:pic>
        <p:nvPicPr>
          <p:cNvPr id="13" name="Gráfico 12" descr="Selo 4 com preenchimento sólido">
            <a:extLst>
              <a:ext uri="{FF2B5EF4-FFF2-40B4-BE49-F238E27FC236}">
                <a16:creationId xmlns:a16="http://schemas.microsoft.com/office/drawing/2014/main" id="{8F46D878-DB5C-48C1-4228-9780377AE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644" y="2207400"/>
            <a:ext cx="914400" cy="9144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59E2897-2E65-6755-9CA7-A9BEF8902BCA}"/>
              </a:ext>
            </a:extLst>
          </p:cNvPr>
          <p:cNvSpPr txBox="1"/>
          <p:nvPr/>
        </p:nvSpPr>
        <p:spPr>
          <a:xfrm>
            <a:off x="901541" y="2071439"/>
            <a:ext cx="10913092" cy="1174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2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Art. 86, inciso II – Excluir</a:t>
            </a:r>
          </a:p>
          <a:p>
            <a:pPr marL="354012" marR="180340" lvl="3" algn="just">
              <a:spcAft>
                <a:spcPts val="800"/>
              </a:spcAft>
            </a:pPr>
            <a:r>
              <a:rPr lang="pt-BR" sz="15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Art. 86 - São atribuições do Diretor Presidente</a:t>
            </a:r>
            <a:r>
              <a:rPr lang="pt-BR" sz="1500" b="1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pt-BR" sz="15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da</a:t>
            </a:r>
            <a:r>
              <a:rPr lang="pt-BR" sz="1500" b="1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 COOPERATIVA:</a:t>
            </a:r>
          </a:p>
          <a:p>
            <a:pPr marL="354012" marR="180340" lvl="3" algn="just">
              <a:spcAft>
                <a:spcPts val="800"/>
              </a:spcAft>
            </a:pPr>
            <a:r>
              <a:rPr lang="pt-BR" sz="15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II. Convocar a Assembleia Geral e presidi-la.</a:t>
            </a:r>
            <a:endParaRPr lang="pt-BR" sz="1500" i="1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23471C-91C2-219A-4194-39F097AFE2AE}"/>
              </a:ext>
            </a:extLst>
          </p:cNvPr>
          <p:cNvSpPr txBox="1"/>
          <p:nvPr/>
        </p:nvSpPr>
        <p:spPr>
          <a:xfrm>
            <a:off x="845820" y="3627368"/>
            <a:ext cx="11024535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2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Art. 86, inciso III – alterar a expressão “Decidir Ad Referendum do Conselho de Administração” para “Decidir Ad Referendum da Diretoria Executiva”;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1133B26-F6ED-C738-752A-5DD102912BE3}"/>
              </a:ext>
            </a:extLst>
          </p:cNvPr>
          <p:cNvSpPr txBox="1"/>
          <p:nvPr/>
        </p:nvSpPr>
        <p:spPr>
          <a:xfrm>
            <a:off x="901542" y="4932611"/>
            <a:ext cx="10913091" cy="140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2" marR="180340" lvl="3"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Art. 98, inciso XII – Excluir</a:t>
            </a:r>
          </a:p>
          <a:p>
            <a:pPr marL="354012" marR="180340" lvl="3" algn="just">
              <a:spcAft>
                <a:spcPts val="800"/>
              </a:spcAft>
            </a:pPr>
            <a:r>
              <a:rPr lang="pt-BR" sz="15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Art. 98 - Compete ao Conselho Fiscal:</a:t>
            </a:r>
          </a:p>
          <a:p>
            <a:pPr marL="354012" marR="180340" lvl="3" algn="just">
              <a:spcAft>
                <a:spcPts val="800"/>
              </a:spcAft>
            </a:pPr>
            <a:r>
              <a:rPr lang="pt-BR" sz="15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XII - Apresentar ao Conselho de Administração relatório contendo conclusões e recomendações decorrentes da atividade fiscalizadora</a:t>
            </a:r>
            <a:endParaRPr lang="pt-BR" sz="1500" i="1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D2D59-88B4-8C6D-5AF0-85744875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588F7959-3050-4E53-DF71-BDE531F84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50312C7-503D-9F08-B90B-28A9F42C1A15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3673045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7400C-07FC-A2A1-4913-99CFC0AA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F35A95A7-78B9-9B92-AB12-94EF6EF2C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8B5F646-472B-E31E-1FAD-AF3A5E473E1A}"/>
              </a:ext>
            </a:extLst>
          </p:cNvPr>
          <p:cNvSpPr txBox="1"/>
          <p:nvPr/>
        </p:nvSpPr>
        <p:spPr>
          <a:xfrm>
            <a:off x="321644" y="228600"/>
            <a:ext cx="115487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APROVAÇÃO POLÍTICA DE GOVERNANÇA CORPORATIVA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6D6C9A-1CB2-7664-FE6C-CF93B6523776}"/>
              </a:ext>
            </a:extLst>
          </p:cNvPr>
          <p:cNvSpPr txBox="1"/>
          <p:nvPr/>
        </p:nvSpPr>
        <p:spPr>
          <a:xfrm>
            <a:off x="403367" y="2694755"/>
            <a:ext cx="4261328" cy="316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q"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pPr marL="0" indent="0" algn="just">
              <a:lnSpc>
                <a:spcPct val="200000"/>
              </a:lnSpc>
              <a:buNone/>
            </a:pPr>
            <a:r>
              <a:rPr lang="pt-BR" dirty="0">
                <a:solidFill>
                  <a:schemeClr val="bg1"/>
                </a:solidFill>
              </a:rPr>
              <a:t>Política de Governança</a:t>
            </a:r>
            <a:endParaRPr lang="pt-BR" sz="2000" b="0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Atualização da nomenclatura Nescred e organograma. Demais informações inalteradas.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58D783F-E946-83A2-6A5C-2EB7F83AF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485" y="2833818"/>
            <a:ext cx="7077725" cy="33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88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650AD-3EEB-971B-AB2B-135007704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8B43030F-E522-BFBF-07C6-5EAD7A75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FB5DDC-43CE-24C8-B102-419571213480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219110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E8EAF-5070-C52D-55BE-87937256C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637612C5-8421-81E8-B193-756FB7353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494D9D4-8DE4-D62C-C642-B6F6DA762306}"/>
              </a:ext>
            </a:extLst>
          </p:cNvPr>
          <p:cNvSpPr txBox="1"/>
          <p:nvPr/>
        </p:nvSpPr>
        <p:spPr>
          <a:xfrm>
            <a:off x="321644" y="228600"/>
            <a:ext cx="115487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APROVAÇÃO POLÍTICA DE SUCESSÃO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98437DE-D45C-403C-16A5-6B34CD5EA500}"/>
              </a:ext>
            </a:extLst>
          </p:cNvPr>
          <p:cNvSpPr txBox="1"/>
          <p:nvPr/>
        </p:nvSpPr>
        <p:spPr>
          <a:xfrm>
            <a:off x="524799" y="2020980"/>
            <a:ext cx="10928061" cy="207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q"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pPr marL="0" indent="0" algn="just">
              <a:lnSpc>
                <a:spcPct val="200000"/>
              </a:lnSpc>
              <a:buNone/>
            </a:pPr>
            <a:r>
              <a:rPr lang="pt-BR" dirty="0">
                <a:solidFill>
                  <a:schemeClr val="bg1"/>
                </a:solidFill>
              </a:rPr>
              <a:t>Política de Sucessão</a:t>
            </a:r>
            <a:endParaRPr lang="pt-BR" sz="2000" b="0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Atualização da nomenclatura Nescred. Demais informações inalteradas.</a:t>
            </a:r>
          </a:p>
          <a:p>
            <a:pPr marL="0" indent="0" algn="just">
              <a:lnSpc>
                <a:spcPct val="200000"/>
              </a:lnSpc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4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0DDF4-B4AE-93AC-C49C-A750A607E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27BFFA0-5BC4-A436-657E-53DE39F37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6C767D3-9EF8-51CB-97FE-2ED32D80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46" y="365760"/>
            <a:ext cx="3733448" cy="53277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BF9E4B-9631-64AF-E167-402F2CF1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44" y="365760"/>
            <a:ext cx="3826311" cy="53277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D27BCB5-6476-5E68-2647-F03AA9E19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024" y="365760"/>
            <a:ext cx="3742127" cy="532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47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3E97C-DF85-E3F4-4D2F-ACDBCECEC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49E32B15-B93D-2032-8769-9D2CCB5E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D8FF4A-8B0D-E015-8ADD-5D08B158B3FE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846293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DA199-AD92-9BA2-FD2E-726D854A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445EB6D2-A366-B95F-AC9C-830161ED0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B9837E-1C66-11C7-2475-F35F87B30E54}"/>
              </a:ext>
            </a:extLst>
          </p:cNvPr>
          <p:cNvSpPr txBox="1"/>
          <p:nvPr/>
        </p:nvSpPr>
        <p:spPr>
          <a:xfrm>
            <a:off x="321644" y="228600"/>
            <a:ext cx="115487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APROVAÇÃO POLÍTICA DE REMUNERAÇÃO DE DIRIGENTES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C4948CC-971B-FEAC-EE99-F00F63E9AF01}"/>
              </a:ext>
            </a:extLst>
          </p:cNvPr>
          <p:cNvSpPr txBox="1"/>
          <p:nvPr/>
        </p:nvSpPr>
        <p:spPr>
          <a:xfrm>
            <a:off x="631968" y="1951672"/>
            <a:ext cx="1092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q"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pPr marL="0" indent="0" algn="just">
              <a:lnSpc>
                <a:spcPct val="200000"/>
              </a:lnSpc>
              <a:buNone/>
            </a:pPr>
            <a:r>
              <a:rPr lang="pt-BR" dirty="0">
                <a:solidFill>
                  <a:schemeClr val="bg1"/>
                </a:solidFill>
              </a:rPr>
              <a:t>Política de Remuneração dos Dirigentes</a:t>
            </a:r>
            <a:endParaRPr lang="pt-BR" sz="2000" b="0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Atualização da nomenclatura Nescred. Demais informações inalteradas.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34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F389-BD83-5DF6-706F-AB9A1278C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17EFD66D-6E5A-A61C-8289-88721B9B1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EFF497C-B7AF-9E2E-57FC-70B9F6E252E3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2152379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FA745-9C68-B304-DE28-7E285F7F5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4FE89BB3-C004-74E3-0FCB-4FBA1D3A8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12DA3A-711C-CAD7-CDAA-25FE73ACF978}"/>
              </a:ext>
            </a:extLst>
          </p:cNvPr>
          <p:cNvSpPr txBox="1"/>
          <p:nvPr/>
        </p:nvSpPr>
        <p:spPr>
          <a:xfrm>
            <a:off x="321644" y="228600"/>
            <a:ext cx="115487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APROVAÇÃO DO REGULAMENTO DE AUDITORIA INTERNA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C67DA02-9EE2-094A-684D-2DE5D904CCF8}"/>
              </a:ext>
            </a:extLst>
          </p:cNvPr>
          <p:cNvSpPr txBox="1"/>
          <p:nvPr/>
        </p:nvSpPr>
        <p:spPr>
          <a:xfrm>
            <a:off x="407670" y="1843242"/>
            <a:ext cx="10928061" cy="320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q"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pPr marL="0" indent="0" algn="just">
              <a:lnSpc>
                <a:spcPct val="200000"/>
              </a:lnSpc>
              <a:buNone/>
            </a:pPr>
            <a:r>
              <a:rPr lang="pt-BR" dirty="0">
                <a:solidFill>
                  <a:schemeClr val="bg1"/>
                </a:solidFill>
              </a:rPr>
              <a:t>Regulamento de Auditoria Interna</a:t>
            </a:r>
            <a:endParaRPr lang="pt-BR" sz="2000" b="0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Inclusão da necessidade da Auditoria Interna averiguar as tratativas e fluxos de trabalhos e aderência às normas relacionadas com PLD-FT, RSAC, Relacionamento com Clientes e Usuários  e acompanhamento do gerenciamento de Riscos de Crédito, Operacional e Liquidez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359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90F51-BCEA-A9A0-1FA1-C7F3B5B6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BF472651-5C46-C89F-6375-A23C15552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F76DE08-0AE9-8F15-8482-2F615FBA2A89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354110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2A2EB-0ABC-FEFA-A962-31C56716C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26B21F40-298C-E5AD-7BBA-7D4F4D43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1428CB-43D9-DB39-DE6A-7A36306BC0A4}"/>
              </a:ext>
            </a:extLst>
          </p:cNvPr>
          <p:cNvSpPr txBox="1"/>
          <p:nvPr/>
        </p:nvSpPr>
        <p:spPr>
          <a:xfrm>
            <a:off x="321644" y="228600"/>
            <a:ext cx="115487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APROVAÇÃO DA POLÍTICA DE CONFORMIDADE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0C0BB7-2E8A-0155-2CB6-D9600E86434C}"/>
              </a:ext>
            </a:extLst>
          </p:cNvPr>
          <p:cNvSpPr txBox="1"/>
          <p:nvPr/>
        </p:nvSpPr>
        <p:spPr>
          <a:xfrm>
            <a:off x="410499" y="1922674"/>
            <a:ext cx="10928061" cy="330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q"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pPr marL="0" indent="0" algn="just">
              <a:lnSpc>
                <a:spcPct val="200000"/>
              </a:lnSpc>
              <a:buNone/>
            </a:pPr>
            <a:r>
              <a:rPr lang="pt-BR" dirty="0">
                <a:solidFill>
                  <a:schemeClr val="bg1"/>
                </a:solidFill>
              </a:rPr>
              <a:t>Política de Conformidade</a:t>
            </a:r>
            <a:endParaRPr lang="pt-BR" sz="2000" b="0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Atualização da nomenclatura Nescred e reorganização das responsabilidades entre Conselho de Administração e Diretoria Executiva, considerando as alterações que foram realizadas  para atendimento da Res CMN nº 5.131/21. Demais informações inalteradas.</a:t>
            </a:r>
          </a:p>
          <a:p>
            <a:pPr marL="0" indent="0" algn="just">
              <a:lnSpc>
                <a:spcPct val="200000"/>
              </a:lnSpc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311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1EFBD-6C88-9857-0B1B-12957017C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93665C7E-0A6D-00F7-A2BF-58C58E452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760EF72-7D1A-2E7B-D935-21B98B21492F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2494375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ED24A-9A9C-AA47-1803-2B60DE765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F0CF76DC-1711-AA84-B6DE-F339785D2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800FAD-655D-3EF2-C244-A5EC974212C3}"/>
              </a:ext>
            </a:extLst>
          </p:cNvPr>
          <p:cNvSpPr txBox="1"/>
          <p:nvPr/>
        </p:nvSpPr>
        <p:spPr>
          <a:xfrm>
            <a:off x="321644" y="228600"/>
            <a:ext cx="115487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ATUALIZAÇÃO DO REGULAMENTO DE DELEGADOS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CCD38AC-AF0A-83E4-AF5A-7F648E591D97}"/>
              </a:ext>
            </a:extLst>
          </p:cNvPr>
          <p:cNvSpPr txBox="1"/>
          <p:nvPr/>
        </p:nvSpPr>
        <p:spPr>
          <a:xfrm>
            <a:off x="444789" y="1580004"/>
            <a:ext cx="10928061" cy="504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85750" indent="-285750">
              <a:buFont typeface="Wingdings" panose="05000000000000000000" pitchFamily="2" charset="2"/>
              <a:buChar char="q"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pPr marL="0" indent="0" algn="just">
              <a:lnSpc>
                <a:spcPct val="200000"/>
              </a:lnSpc>
              <a:buNone/>
            </a:pPr>
            <a:r>
              <a:rPr lang="pt-BR" dirty="0">
                <a:solidFill>
                  <a:schemeClr val="bg1"/>
                </a:solidFill>
              </a:rPr>
              <a:t>Regulamento de delegados</a:t>
            </a:r>
            <a:endParaRPr lang="pt-BR" sz="2000" b="0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Atualização das Unidades administrativas que passam a ser de acordo com a região administrativa predominante;</a:t>
            </a: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Redistribuição proporcional da quantidade de delegados nas Unidades Administrativas;</a:t>
            </a: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Inclusão das condições estabelecidas pela Resolução CMN nº 5.131/2024, que passam a produzir efeitos a partir de 2026;</a:t>
            </a:r>
          </a:p>
          <a:p>
            <a:pPr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pt-BR" sz="2000" b="0" dirty="0">
                <a:solidFill>
                  <a:schemeClr val="bg1"/>
                </a:solidFill>
              </a:rPr>
              <a:t>Demais condições relacionadas ao processo eleitoral de delegados permanecem inalteradas.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54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96909-49E9-9B0D-7AAB-385962F96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2D4BAC18-358F-FAB9-6621-C15663597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9E1EAF-B378-C5E5-71BC-4722AD28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1" y="150178"/>
            <a:ext cx="5010712" cy="655764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91497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76A2B-83DD-A5AB-6B8A-72D9DE014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aranja, computer, computador, quarto&#10;&#10;O conteúdo gerado por IA pode estar incorreto.">
            <a:extLst>
              <a:ext uri="{FF2B5EF4-FFF2-40B4-BE49-F238E27FC236}">
                <a16:creationId xmlns:a16="http://schemas.microsoft.com/office/drawing/2014/main" id="{20D58EA2-ED96-BCC4-BE87-5CD490592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D2DBD96-5590-B05D-3A62-1A8477F4105E}"/>
              </a:ext>
            </a:extLst>
          </p:cNvPr>
          <p:cNvSpPr txBox="1"/>
          <p:nvPr/>
        </p:nvSpPr>
        <p:spPr>
          <a:xfrm>
            <a:off x="2639928" y="1816358"/>
            <a:ext cx="6760890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VOTAÇÃO INICIADA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Acesse o chat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Abra o formulário</a:t>
            </a:r>
          </a:p>
          <a:p>
            <a:pPr marL="1793875" indent="-914400">
              <a:buAutoNum type="arabicPeriod"/>
            </a:pPr>
            <a:r>
              <a:rPr lang="pt-BR" sz="35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Registre a votação</a:t>
            </a:r>
          </a:p>
        </p:txBody>
      </p:sp>
    </p:spTree>
    <p:extLst>
      <p:ext uri="{BB962C8B-B14F-4D97-AF65-F5344CB8AC3E}">
        <p14:creationId xmlns:p14="http://schemas.microsoft.com/office/powerpoint/2010/main" val="177363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46E94-3888-4D2E-B589-23E780645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62B0C99B-60AB-61F8-99FF-2F7E8D0D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101E6AA-D8CE-D16C-C6C7-32B6C8A98BEE}"/>
              </a:ext>
            </a:extLst>
          </p:cNvPr>
          <p:cNvSpPr txBox="1"/>
          <p:nvPr/>
        </p:nvSpPr>
        <p:spPr>
          <a:xfrm>
            <a:off x="546100" y="456694"/>
            <a:ext cx="23342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AGO/E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8076827-BDF5-76C8-9E09-294086260ABF}"/>
              </a:ext>
            </a:extLst>
          </p:cNvPr>
          <p:cNvSpPr txBox="1"/>
          <p:nvPr/>
        </p:nvSpPr>
        <p:spPr>
          <a:xfrm>
            <a:off x="546100" y="1349246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04C704-F31C-9D8A-7542-CDA8137BCB71}"/>
              </a:ext>
            </a:extLst>
          </p:cNvPr>
          <p:cNvSpPr txBox="1"/>
          <p:nvPr/>
        </p:nvSpPr>
        <p:spPr>
          <a:xfrm>
            <a:off x="6472748" y="1872466"/>
            <a:ext cx="53517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Após apresentação do item deliberativo, o formulário será disponibilizado no chat para registro da votação;</a:t>
            </a:r>
          </a:p>
          <a:p>
            <a:pPr algn="just"/>
            <a:endParaRPr lang="pt-BR" dirty="0">
              <a:solidFill>
                <a:srgbClr val="C00000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Após tempo para esclarecimento de dúvidas, será iniciado o tempo para registro da votação. Para cada item será concedido </a:t>
            </a:r>
            <a:r>
              <a:rPr lang="pt-BR" b="1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1 minuto </a:t>
            </a:r>
            <a:r>
              <a:rPr lang="pt-BR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registro do voto;</a:t>
            </a:r>
          </a:p>
          <a:p>
            <a:pPr algn="just"/>
            <a:endParaRPr lang="pt-BR" dirty="0">
              <a:solidFill>
                <a:srgbClr val="C00000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Finalizado o tempo do voto, será apurado o resultado, para tanto teremos </a:t>
            </a:r>
            <a:r>
              <a:rPr lang="pt-BR" b="1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2 minutos</a:t>
            </a:r>
            <a:r>
              <a:rPr lang="pt-BR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Após apuração, será informado o resultado de cada item apresentado;</a:t>
            </a:r>
          </a:p>
          <a:p>
            <a:pPr algn="just"/>
            <a:endParaRPr lang="pt-BR" dirty="0">
              <a:solidFill>
                <a:srgbClr val="C00000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rgbClr val="C00000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serão deliberados temas que não estejam descritos no edital.</a:t>
            </a:r>
          </a:p>
          <a:p>
            <a:pPr algn="just"/>
            <a:endParaRPr lang="pt-BR" dirty="0">
              <a:solidFill>
                <a:srgbClr val="C00000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B030D9-8556-A333-974B-F2B3CCC88C86}"/>
              </a:ext>
            </a:extLst>
          </p:cNvPr>
          <p:cNvSpPr txBox="1"/>
          <p:nvPr/>
        </p:nvSpPr>
        <p:spPr>
          <a:xfrm>
            <a:off x="560484" y="2178754"/>
            <a:ext cx="53517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Cada delegado terá direito a apenas 1 (um) voto;</a:t>
            </a:r>
          </a:p>
          <a:p>
            <a:pPr algn="just"/>
            <a:endParaRPr lang="pt-BR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Conselheiros e Diretores não votam;</a:t>
            </a:r>
          </a:p>
          <a:p>
            <a:pPr algn="just"/>
            <a:endParaRPr lang="pt-BR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voto deve ser registrado, exclusivamente, pelo formulário que será encaminhado no chat da reunião;</a:t>
            </a:r>
          </a:p>
          <a:p>
            <a:pPr algn="just"/>
            <a:endParaRPr lang="pt-BR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Havendo qualquer problema no acesso ao formulário, o delegado, poderá registrar o voto via chat, informando se aprova, não aprova ou abstém o item apresentado, juntamente com seu nome e unidade regional que representa.</a:t>
            </a:r>
          </a:p>
          <a:p>
            <a:pPr algn="just"/>
            <a:endParaRPr lang="pt-BR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77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74B6C-160B-AAC5-E6FE-1B5F3A560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A649354E-E2D5-8611-ECE2-35DFA030D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4E23397-B71C-42B0-D68A-EF514C581A1F}"/>
              </a:ext>
            </a:extLst>
          </p:cNvPr>
          <p:cNvSpPr txBox="1"/>
          <p:nvPr/>
        </p:nvSpPr>
        <p:spPr>
          <a:xfrm>
            <a:off x="321644" y="228600"/>
            <a:ext cx="1154871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80340" lvl="7">
              <a:lnSpc>
                <a:spcPct val="150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ASSUNTOS GERAIS SEM CARATER DELIBERATIVO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FB86532-5B0D-1F1D-514C-DF2C7666D704}"/>
              </a:ext>
            </a:extLst>
          </p:cNvPr>
          <p:cNvSpPr txBox="1"/>
          <p:nvPr/>
        </p:nvSpPr>
        <p:spPr>
          <a:xfrm flipH="1">
            <a:off x="948689" y="2446020"/>
            <a:ext cx="10795935" cy="3079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Caso algum delegado, conselheiro ou diretor deseje utilizar o momento para deixar alguma mensagem, orientação ou sugestão poderá fazê-lo e esta informação será registrada em ata.</a:t>
            </a:r>
          </a:p>
          <a:p>
            <a:pPr marL="285750" indent="-28575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85750" indent="-28575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615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8D032-C8E3-AD16-C4A5-83A73B745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ao lado de mulher&#10;&#10;O conteúdo gerado por IA pode estar incorreto.">
            <a:extLst>
              <a:ext uri="{FF2B5EF4-FFF2-40B4-BE49-F238E27FC236}">
                <a16:creationId xmlns:a16="http://schemas.microsoft.com/office/drawing/2014/main" id="{DC893F37-0CF6-B975-08D6-848CA0736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0293CA0-43F0-8902-B613-BE36D8E44664}"/>
              </a:ext>
            </a:extLst>
          </p:cNvPr>
          <p:cNvSpPr txBox="1"/>
          <p:nvPr/>
        </p:nvSpPr>
        <p:spPr>
          <a:xfrm>
            <a:off x="733793" y="1808442"/>
            <a:ext cx="1106912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RITO ASSEMBLEAR ENCERRADO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DF1799-AF8B-2862-B8B5-204D9865E20E}"/>
              </a:ext>
            </a:extLst>
          </p:cNvPr>
          <p:cNvSpPr txBox="1"/>
          <p:nvPr/>
        </p:nvSpPr>
        <p:spPr>
          <a:xfrm>
            <a:off x="1083912" y="2792434"/>
            <a:ext cx="9804667" cy="246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Agradecemos a participação de todos os delegados, conselheiros e diretores!</a:t>
            </a:r>
          </a:p>
          <a:p>
            <a:pPr algn="ctr">
              <a:lnSpc>
                <a:spcPct val="200000"/>
              </a:lnSpc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Lembramos que que no último trimestre deste ano teremos eleição de delegados</a:t>
            </a:r>
          </a:p>
          <a:p>
            <a:pPr algn="ctr">
              <a:lnSpc>
                <a:spcPct val="200000"/>
              </a:lnSpc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Contamos com a participação de vocês!!</a:t>
            </a:r>
          </a:p>
        </p:txBody>
      </p:sp>
    </p:spTree>
    <p:extLst>
      <p:ext uri="{BB962C8B-B14F-4D97-AF65-F5344CB8AC3E}">
        <p14:creationId xmlns:p14="http://schemas.microsoft.com/office/powerpoint/2010/main" val="30866727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FD6E4-B969-45F3-0C3D-2BBFDFF6E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8D1E9C47-05F2-8A7A-CA9D-13F7E3B55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1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098F22D-6C02-5929-2FC1-542514F78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sentado com a mão no rosto&#10;&#10;O conteúdo gerado por IA pode estar incorreto.">
            <a:extLst>
              <a:ext uri="{FF2B5EF4-FFF2-40B4-BE49-F238E27FC236}">
                <a16:creationId xmlns:a16="http://schemas.microsoft.com/office/drawing/2014/main" id="{F184B498-C074-E19B-F7FD-CD961580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B184855-61AD-B6DD-51E9-74352ADE52FB}"/>
              </a:ext>
            </a:extLst>
          </p:cNvPr>
          <p:cNvSpPr txBox="1"/>
          <p:nvPr/>
        </p:nvSpPr>
        <p:spPr>
          <a:xfrm>
            <a:off x="1300480" y="2982724"/>
            <a:ext cx="25923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672AF1-BC11-926C-2C4C-A452BCD0E0B2}"/>
              </a:ext>
            </a:extLst>
          </p:cNvPr>
          <p:cNvSpPr txBox="1"/>
          <p:nvPr/>
        </p:nvSpPr>
        <p:spPr>
          <a:xfrm>
            <a:off x="1300480" y="3875276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36517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C9407-6C73-6B50-DBFF-F226A973F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ao lado de mulher&#10;&#10;O conteúdo gerado por IA pode estar incorreto.">
            <a:extLst>
              <a:ext uri="{FF2B5EF4-FFF2-40B4-BE49-F238E27FC236}">
                <a16:creationId xmlns:a16="http://schemas.microsoft.com/office/drawing/2014/main" id="{DF8DF64E-8D03-A960-0DA5-199B71A7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4B68B87-EB73-0714-50AD-202443304C2C}"/>
              </a:ext>
            </a:extLst>
          </p:cNvPr>
          <p:cNvSpPr txBox="1"/>
          <p:nvPr/>
        </p:nvSpPr>
        <p:spPr>
          <a:xfrm>
            <a:off x="717550" y="2662684"/>
            <a:ext cx="17043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dirty="0">
                <a:solidFill>
                  <a:srgbClr val="FAB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7CAA03-A77D-270F-0DE3-7FCADEA7C436}"/>
              </a:ext>
            </a:extLst>
          </p:cNvPr>
          <p:cNvSpPr txBox="1"/>
          <p:nvPr/>
        </p:nvSpPr>
        <p:spPr>
          <a:xfrm>
            <a:off x="3300412" y="992996"/>
            <a:ext cx="8781097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marR="180340" lvl="3" indent="-354013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Prestação de Contas do 1º e 2º semestres do exercício de 2024, compreendendo o Relatório da Gestão, Balanços Gerais, Demonstrativo da conta de Sobras ou Perdas, acompanhada de Parecer do Conselho Fiscal e da Auditoria Independente;</a:t>
            </a:r>
          </a:p>
          <a:p>
            <a:pPr marL="354013" marR="180340" lvl="3" indent="-354013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Destinação das Sobras apuradas e sua fórmula de cálculo;</a:t>
            </a:r>
          </a:p>
          <a:p>
            <a:pPr marL="354013" marR="180340" lvl="3" indent="-354013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Ratificação do Pagamento de Juros ao Capital;</a:t>
            </a:r>
          </a:p>
          <a:p>
            <a:pPr marL="354013" marR="180340" lvl="3" indent="-354013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e Aplicação do Fundo de Assistência Técnica, Educacional e Social – FATES para o ano de 2025, conforme diretrizes definidas em política;</a:t>
            </a:r>
          </a:p>
          <a:p>
            <a:pPr marL="354013" marR="180340" lvl="3" indent="-354013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Fixação do valor dos honorários, gratificações e cédulas de presença dos membros do Conselho de Administração, Fiscal e Diretoria Executiva;</a:t>
            </a:r>
          </a:p>
          <a:p>
            <a:pPr marL="354013" marR="180340" lvl="3" indent="-354013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Assuntos de interesse geral sem caráter deliberativo</a:t>
            </a:r>
            <a:r>
              <a:rPr lang="pt-BR" sz="12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pt-BR" sz="11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1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4EF1C-BB7F-C605-F2F8-9BF621E54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EE5DB9A5-A318-9961-49CC-62369E1E3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59C21A0-9F59-FDDF-E767-1A8CBE80B524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1CD123-9A56-9330-3237-CF33C59B0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789" y="1771651"/>
            <a:ext cx="8863641" cy="50863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ABDF60B-CD5D-0FCC-3D04-3A75A68FEDA4}"/>
              </a:ext>
            </a:extLst>
          </p:cNvPr>
          <p:cNvSpPr txBox="1"/>
          <p:nvPr/>
        </p:nvSpPr>
        <p:spPr>
          <a:xfrm>
            <a:off x="7239428" y="4674870"/>
            <a:ext cx="2491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F54614"/>
                </a:solidFill>
              </a:rPr>
              <a:t>Todos limites regulamentares e recomendáveis estão enquadrados </a:t>
            </a:r>
          </a:p>
        </p:txBody>
      </p:sp>
    </p:spTree>
    <p:extLst>
      <p:ext uri="{BB962C8B-B14F-4D97-AF65-F5344CB8AC3E}">
        <p14:creationId xmlns:p14="http://schemas.microsoft.com/office/powerpoint/2010/main" val="35749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A928-DD71-396A-9614-38C72350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EF81AB92-7CEF-E94A-F644-F38FB4C04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C6A35B8-AC25-F075-6843-965BC324B98E}"/>
              </a:ext>
            </a:extLst>
          </p:cNvPr>
          <p:cNvSpPr txBox="1"/>
          <p:nvPr/>
        </p:nvSpPr>
        <p:spPr>
          <a:xfrm>
            <a:off x="321644" y="365760"/>
            <a:ext cx="1154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PRESTAÇÃO DE CONTAS DO 1º E 2º SEMESTRES DO EXERCÍCIO DE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0C8430-E4ED-926B-9310-08BB461C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53" y="1771650"/>
            <a:ext cx="9231013" cy="51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848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ada0a2f-b917-4d51-b0d0-d418a10c8b23}" enabled="1" method="Standard" siteId="{12a3af23-a769-4654-847f-958f3d479f4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1941</Words>
  <Application>Microsoft Office PowerPoint</Application>
  <PresentationFormat>Widescreen</PresentationFormat>
  <Paragraphs>227</Paragraphs>
  <Slides>63</Slides>
  <Notes>1</Notes>
  <HiddenSlides>1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72" baseType="lpstr">
      <vt:lpstr>Antenna Purina Black</vt:lpstr>
      <vt:lpstr>Aptos</vt:lpstr>
      <vt:lpstr>Aptos Display</vt:lpstr>
      <vt:lpstr>Arial</vt:lpstr>
      <vt:lpstr>Avenir Next LT Pro</vt:lpstr>
      <vt:lpstr>Courier New</vt:lpstr>
      <vt:lpstr>Open Sans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DBGM MARKETING 02</dc:creator>
  <cp:lastModifiedBy>Campos,Mirella,BR-São Paulo,External</cp:lastModifiedBy>
  <cp:revision>12</cp:revision>
  <dcterms:created xsi:type="dcterms:W3CDTF">2025-02-06T13:55:17Z</dcterms:created>
  <dcterms:modified xsi:type="dcterms:W3CDTF">2025-04-10T14:48:54Z</dcterms:modified>
</cp:coreProperties>
</file>